
<file path=[Content_Types].xml><?xml version="1.0" encoding="utf-8"?>
<Types xmlns="http://schemas.openxmlformats.org/package/2006/content-types">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sldIdLst>
    <p:sldId id="256" r:id="rId2"/>
    <p:sldId id="258" r:id="rId3"/>
    <p:sldId id="259" r:id="rId4"/>
    <p:sldId id="282" r:id="rId5"/>
    <p:sldId id="260" r:id="rId6"/>
    <p:sldId id="284" r:id="rId7"/>
    <p:sldId id="285" r:id="rId8"/>
    <p:sldId id="286" r:id="rId9"/>
    <p:sldId id="287" r:id="rId10"/>
    <p:sldId id="281" r:id="rId11"/>
    <p:sldId id="289" r:id="rId12"/>
    <p:sldId id="288" r:id="rId13"/>
    <p:sldId id="283" r:id="rId14"/>
    <p:sldId id="261" r:id="rId15"/>
    <p:sldId id="290" r:id="rId16"/>
    <p:sldId id="262" r:id="rId17"/>
    <p:sldId id="291" r:id="rId18"/>
    <p:sldId id="292" r:id="rId19"/>
    <p:sldId id="266" r:id="rId20"/>
  </p:sldIdLst>
  <p:sldSz cx="12192000" cy="6858000"/>
  <p:notesSz cx="7086600" cy="93599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3912">
          <p15:clr>
            <a:srgbClr val="A4A3A4"/>
          </p15:clr>
        </p15:guide>
      </p15:sldGuideLst>
    </p:ext>
    <p:ext uri="{2D200454-40CA-4A62-9FC3-DE9A4176ACB9}">
      <p15:notesGuideLst xmlns:p15="http://schemas.microsoft.com/office/powerpoint/2012/main">
        <p15:guide id="1" orient="horz" pos="2949">
          <p15:clr>
            <a:srgbClr val="A4A3A4"/>
          </p15:clr>
        </p15:guide>
        <p15:guide id="2" pos="2232">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inlPsTThGJt3+2dw7JLm3eRnO1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A1EAEF-177E-4678-B82B-50A3B7E8AFD5}">
  <a:tblStyle styleId="{3EA1EAEF-177E-4678-B82B-50A3B7E8AFD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51" autoAdjust="0"/>
  </p:normalViewPr>
  <p:slideViewPr>
    <p:cSldViewPr snapToGrid="0">
      <p:cViewPr varScale="1">
        <p:scale>
          <a:sx n="104" d="100"/>
          <a:sy n="104" d="100"/>
        </p:scale>
        <p:origin x="1158" y="102"/>
      </p:cViewPr>
      <p:guideLst>
        <p:guide orient="horz" pos="3168"/>
        <p:guide pos="391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49"/>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3070860" cy="467995"/>
          </a:xfrm>
          <a:prstGeom prst="rect">
            <a:avLst/>
          </a:prstGeom>
          <a:noFill/>
          <a:ln>
            <a:noFill/>
          </a:ln>
        </p:spPr>
        <p:txBody>
          <a:bodyPr spcFirstLastPara="1" wrap="square" lIns="95050" tIns="47525" rIns="95050" bIns="475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14101" y="1"/>
            <a:ext cx="3070860" cy="467995"/>
          </a:xfrm>
          <a:prstGeom prst="rect">
            <a:avLst/>
          </a:prstGeom>
          <a:noFill/>
          <a:ln>
            <a:noFill/>
          </a:ln>
        </p:spPr>
        <p:txBody>
          <a:bodyPr spcFirstLastPara="1" wrap="square" lIns="95050" tIns="47525" rIns="95050" bIns="475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90282"/>
            <a:ext cx="3070860" cy="467995"/>
          </a:xfrm>
          <a:prstGeom prst="rect">
            <a:avLst/>
          </a:prstGeom>
          <a:noFill/>
          <a:ln>
            <a:noFill/>
          </a:ln>
        </p:spPr>
        <p:txBody>
          <a:bodyPr spcFirstLastPara="1" wrap="square" lIns="95050" tIns="47525" rIns="95050" bIns="475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388" name="Google Shape;388;p1: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467B8A32-B701-1B0B-766F-2D072C5E6842}"/>
            </a:ext>
          </a:extLst>
        </p:cNvPr>
        <p:cNvGrpSpPr/>
        <p:nvPr/>
      </p:nvGrpSpPr>
      <p:grpSpPr>
        <a:xfrm>
          <a:off x="0" y="0"/>
          <a:ext cx="0" cy="0"/>
          <a:chOff x="0" y="0"/>
          <a:chExt cx="0" cy="0"/>
        </a:xfrm>
      </p:grpSpPr>
      <p:sp>
        <p:nvSpPr>
          <p:cNvPr id="419" name="Google Shape;419;p4:notes">
            <a:extLst>
              <a:ext uri="{FF2B5EF4-FFF2-40B4-BE49-F238E27FC236}">
                <a16:creationId xmlns:a16="http://schemas.microsoft.com/office/drawing/2014/main" id="{FB753656-EEEF-2E1C-A84E-C24FF14FDE81}"/>
              </a:ext>
            </a:extLst>
          </p:cNvPr>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0" name="Google Shape;420;p4:notes">
            <a:extLst>
              <a:ext uri="{FF2B5EF4-FFF2-40B4-BE49-F238E27FC236}">
                <a16:creationId xmlns:a16="http://schemas.microsoft.com/office/drawing/2014/main" id="{8E8551A1-5D41-345B-35DF-9C25F497426C}"/>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1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267EF958-9347-682D-BE4D-7BD9FE64AFF6}"/>
            </a:ext>
          </a:extLst>
        </p:cNvPr>
        <p:cNvGrpSpPr/>
        <p:nvPr/>
      </p:nvGrpSpPr>
      <p:grpSpPr>
        <a:xfrm>
          <a:off x="0" y="0"/>
          <a:ext cx="0" cy="0"/>
          <a:chOff x="0" y="0"/>
          <a:chExt cx="0" cy="0"/>
        </a:xfrm>
      </p:grpSpPr>
      <p:sp>
        <p:nvSpPr>
          <p:cNvPr id="411" name="Google Shape;411;p9:notes">
            <a:extLst>
              <a:ext uri="{FF2B5EF4-FFF2-40B4-BE49-F238E27FC236}">
                <a16:creationId xmlns:a16="http://schemas.microsoft.com/office/drawing/2014/main" id="{65369B2A-D2B1-BB9B-A2E7-3FC0EFEA3A78}"/>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9:notes">
            <a:extLst>
              <a:ext uri="{FF2B5EF4-FFF2-40B4-BE49-F238E27FC236}">
                <a16:creationId xmlns:a16="http://schemas.microsoft.com/office/drawing/2014/main" id="{3DD0AD82-F426-3B84-584D-3B8219E1AAD2}"/>
              </a:ext>
            </a:extLst>
          </p:cNvPr>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13" name="Google Shape;413;p9:notes">
            <a:extLst>
              <a:ext uri="{FF2B5EF4-FFF2-40B4-BE49-F238E27FC236}">
                <a16:creationId xmlns:a16="http://schemas.microsoft.com/office/drawing/2014/main" id="{6AE3817A-7276-5DAD-E13E-5220F680769E}"/>
              </a:ext>
            </a:extLst>
          </p:cNvPr>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11</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8129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62A9A561-067D-A642-8B6A-5481A6261BEB}"/>
            </a:ext>
          </a:extLst>
        </p:cNvPr>
        <p:cNvGrpSpPr/>
        <p:nvPr/>
      </p:nvGrpSpPr>
      <p:grpSpPr>
        <a:xfrm>
          <a:off x="0" y="0"/>
          <a:ext cx="0" cy="0"/>
          <a:chOff x="0" y="0"/>
          <a:chExt cx="0" cy="0"/>
        </a:xfrm>
      </p:grpSpPr>
      <p:sp>
        <p:nvSpPr>
          <p:cNvPr id="419" name="Google Shape;419;p4:notes">
            <a:extLst>
              <a:ext uri="{FF2B5EF4-FFF2-40B4-BE49-F238E27FC236}">
                <a16:creationId xmlns:a16="http://schemas.microsoft.com/office/drawing/2014/main" id="{EF45C7DF-990C-BE30-7F0E-BAC05F52E98A}"/>
              </a:ext>
            </a:extLst>
          </p:cNvPr>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0" name="Google Shape;420;p4:notes">
            <a:extLst>
              <a:ext uri="{FF2B5EF4-FFF2-40B4-BE49-F238E27FC236}">
                <a16:creationId xmlns:a16="http://schemas.microsoft.com/office/drawing/2014/main" id="{09B4795A-60C3-6AF5-403E-4B25ECF6323C}"/>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299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8D2B5D26-7D02-C360-4B10-2B2439D98AE4}"/>
            </a:ext>
          </a:extLst>
        </p:cNvPr>
        <p:cNvGrpSpPr/>
        <p:nvPr/>
      </p:nvGrpSpPr>
      <p:grpSpPr>
        <a:xfrm>
          <a:off x="0" y="0"/>
          <a:ext cx="0" cy="0"/>
          <a:chOff x="0" y="0"/>
          <a:chExt cx="0" cy="0"/>
        </a:xfrm>
      </p:grpSpPr>
      <p:sp>
        <p:nvSpPr>
          <p:cNvPr id="411" name="Google Shape;411;p9:notes">
            <a:extLst>
              <a:ext uri="{FF2B5EF4-FFF2-40B4-BE49-F238E27FC236}">
                <a16:creationId xmlns:a16="http://schemas.microsoft.com/office/drawing/2014/main" id="{6BBDA87F-5B57-2CA6-EBDF-558E8E9A2E79}"/>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9:notes">
            <a:extLst>
              <a:ext uri="{FF2B5EF4-FFF2-40B4-BE49-F238E27FC236}">
                <a16:creationId xmlns:a16="http://schemas.microsoft.com/office/drawing/2014/main" id="{C12282A6-DEF4-096A-427C-CF944424E9E6}"/>
              </a:ext>
            </a:extLst>
          </p:cNvPr>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13" name="Google Shape;413;p9:notes">
            <a:extLst>
              <a:ext uri="{FF2B5EF4-FFF2-40B4-BE49-F238E27FC236}">
                <a16:creationId xmlns:a16="http://schemas.microsoft.com/office/drawing/2014/main" id="{FEE76509-FE43-B423-0E7D-45883865B8D0}"/>
              </a:ext>
            </a:extLst>
          </p:cNvPr>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13</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02163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0" name="Google Shape;420;p4: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D536EE17-A592-B3D5-4699-A9956E9FD7DE}"/>
            </a:ext>
          </a:extLst>
        </p:cNvPr>
        <p:cNvGrpSpPr/>
        <p:nvPr/>
      </p:nvGrpSpPr>
      <p:grpSpPr>
        <a:xfrm>
          <a:off x="0" y="0"/>
          <a:ext cx="0" cy="0"/>
          <a:chOff x="0" y="0"/>
          <a:chExt cx="0" cy="0"/>
        </a:xfrm>
      </p:grpSpPr>
      <p:sp>
        <p:nvSpPr>
          <p:cNvPr id="411" name="Google Shape;411;p9:notes">
            <a:extLst>
              <a:ext uri="{FF2B5EF4-FFF2-40B4-BE49-F238E27FC236}">
                <a16:creationId xmlns:a16="http://schemas.microsoft.com/office/drawing/2014/main" id="{ACC5E711-A4F2-06E3-BD8D-BA8D71D66896}"/>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9:notes">
            <a:extLst>
              <a:ext uri="{FF2B5EF4-FFF2-40B4-BE49-F238E27FC236}">
                <a16:creationId xmlns:a16="http://schemas.microsoft.com/office/drawing/2014/main" id="{11AC796A-22F4-8080-3874-1E8B6DB3E05B}"/>
              </a:ext>
            </a:extLst>
          </p:cNvPr>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13" name="Google Shape;413;p9:notes">
            <a:extLst>
              <a:ext uri="{FF2B5EF4-FFF2-40B4-BE49-F238E27FC236}">
                <a16:creationId xmlns:a16="http://schemas.microsoft.com/office/drawing/2014/main" id="{C2EF0047-1DF9-3776-9E94-A25DC90F547A}"/>
              </a:ext>
            </a:extLst>
          </p:cNvPr>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15</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9860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7" name="Google Shape;427;p5: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9D904C38-5DF6-1FFE-28CA-235BED7D3AB7}"/>
            </a:ext>
          </a:extLst>
        </p:cNvPr>
        <p:cNvGrpSpPr/>
        <p:nvPr/>
      </p:nvGrpSpPr>
      <p:grpSpPr>
        <a:xfrm>
          <a:off x="0" y="0"/>
          <a:ext cx="0" cy="0"/>
          <a:chOff x="0" y="0"/>
          <a:chExt cx="0" cy="0"/>
        </a:xfrm>
      </p:grpSpPr>
      <p:sp>
        <p:nvSpPr>
          <p:cNvPr id="411" name="Google Shape;411;p9:notes">
            <a:extLst>
              <a:ext uri="{FF2B5EF4-FFF2-40B4-BE49-F238E27FC236}">
                <a16:creationId xmlns:a16="http://schemas.microsoft.com/office/drawing/2014/main" id="{5191377C-AE1E-369B-CBD8-E4214FDED187}"/>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9:notes">
            <a:extLst>
              <a:ext uri="{FF2B5EF4-FFF2-40B4-BE49-F238E27FC236}">
                <a16:creationId xmlns:a16="http://schemas.microsoft.com/office/drawing/2014/main" id="{AB9C347C-17A0-CF3C-2CD8-243DA1EE0EEB}"/>
              </a:ext>
            </a:extLst>
          </p:cNvPr>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13" name="Google Shape;413;p9:notes">
            <a:extLst>
              <a:ext uri="{FF2B5EF4-FFF2-40B4-BE49-F238E27FC236}">
                <a16:creationId xmlns:a16="http://schemas.microsoft.com/office/drawing/2014/main" id="{AADC8A8D-2045-3BD0-6C5C-66310EFBD26B}"/>
              </a:ext>
            </a:extLst>
          </p:cNvPr>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17</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27572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7" name="Google Shape;427;p5: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733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3bfa416bf2_0_6: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33bfa416bf2_0_6:notes"/>
          <p:cNvSpPr txBox="1">
            <a:spLocks noGrp="1"/>
          </p:cNvSpPr>
          <p:nvPr>
            <p:ph type="body" idx="1"/>
          </p:nvPr>
        </p:nvSpPr>
        <p:spPr>
          <a:xfrm>
            <a:off x="708661" y="4445953"/>
            <a:ext cx="5669400" cy="4212000"/>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62" name="Google Shape;462;g33bfa416bf2_0_6:notes"/>
          <p:cNvSpPr txBox="1">
            <a:spLocks noGrp="1"/>
          </p:cNvSpPr>
          <p:nvPr>
            <p:ph type="sldNum" idx="12"/>
          </p:nvPr>
        </p:nvSpPr>
        <p:spPr>
          <a:xfrm>
            <a:off x="4014101" y="8890282"/>
            <a:ext cx="3070800" cy="468000"/>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19</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00" name="Google Shape;400;p3: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3bfa416bf2_0_0:notes"/>
          <p:cNvSpPr txBox="1">
            <a:spLocks noGrp="1"/>
          </p:cNvSpPr>
          <p:nvPr>
            <p:ph type="body" idx="1"/>
          </p:nvPr>
        </p:nvSpPr>
        <p:spPr>
          <a:xfrm>
            <a:off x="708661" y="4445953"/>
            <a:ext cx="5669400" cy="4212000"/>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r>
              <a:rPr lang="en-US"/>
              <a:t>El mainframe es la tecnología más moderna y duradera. Su fiabilidad, escalabilidad y adaptación la hace ser la plataforma por excelencia. </a:t>
            </a:r>
            <a:endParaRPr/>
          </a:p>
          <a:p>
            <a:pPr marL="0" lvl="0" indent="0" algn="l" rtl="0">
              <a:spcBef>
                <a:spcPts val="0"/>
              </a:spcBef>
              <a:spcAft>
                <a:spcPts val="0"/>
              </a:spcAft>
              <a:buNone/>
            </a:pPr>
            <a:endParaRPr/>
          </a:p>
          <a:p>
            <a:pPr marL="0" lvl="0" indent="0" algn="l" rtl="0">
              <a:spcBef>
                <a:spcPts val="0"/>
              </a:spcBef>
              <a:spcAft>
                <a:spcPts val="0"/>
              </a:spcAft>
              <a:buNone/>
            </a:pPr>
            <a:r>
              <a:rPr lang="en-US"/>
              <a:t>El mainframe ha estado en un silo durante muchos años</a:t>
            </a:r>
            <a:endParaRPr/>
          </a:p>
        </p:txBody>
      </p:sp>
      <p:sp>
        <p:nvSpPr>
          <p:cNvPr id="406" name="Google Shape;406;g33bfa416bf2_0_0: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80A980CC-0E9F-AE54-77D9-B50BBA4856C3}"/>
            </a:ext>
          </a:extLst>
        </p:cNvPr>
        <p:cNvGrpSpPr/>
        <p:nvPr/>
      </p:nvGrpSpPr>
      <p:grpSpPr>
        <a:xfrm>
          <a:off x="0" y="0"/>
          <a:ext cx="0" cy="0"/>
          <a:chOff x="0" y="0"/>
          <a:chExt cx="0" cy="0"/>
        </a:xfrm>
      </p:grpSpPr>
      <p:sp>
        <p:nvSpPr>
          <p:cNvPr id="419" name="Google Shape;419;p4:notes">
            <a:extLst>
              <a:ext uri="{FF2B5EF4-FFF2-40B4-BE49-F238E27FC236}">
                <a16:creationId xmlns:a16="http://schemas.microsoft.com/office/drawing/2014/main" id="{D6B91411-CF5B-77B3-9B82-7C006D8B4766}"/>
              </a:ext>
            </a:extLst>
          </p:cNvPr>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0" name="Google Shape;420;p4:notes">
            <a:extLst>
              <a:ext uri="{FF2B5EF4-FFF2-40B4-BE49-F238E27FC236}">
                <a16:creationId xmlns:a16="http://schemas.microsoft.com/office/drawing/2014/main" id="{807EE5A9-533E-A05E-E951-0A99166C87C8}"/>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597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9: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9:notes"/>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13" name="Google Shape;413;p9:notes"/>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5</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0" name="Google Shape;420;p4: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340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4938b946ef_0_101:notes"/>
          <p:cNvSpPr txBox="1">
            <a:spLocks noGrp="1"/>
          </p:cNvSpPr>
          <p:nvPr>
            <p:ph type="body" idx="1"/>
          </p:nvPr>
        </p:nvSpPr>
        <p:spPr>
          <a:xfrm>
            <a:off x="708661" y="4445953"/>
            <a:ext cx="5669400" cy="4212000"/>
          </a:xfrm>
          <a:prstGeom prst="rect">
            <a:avLst/>
          </a:prstGeom>
          <a:noFill/>
          <a:ln>
            <a:noFill/>
          </a:ln>
        </p:spPr>
        <p:txBody>
          <a:bodyPr spcFirstLastPara="1" wrap="square" lIns="95050" tIns="47525" rIns="95050" bIns="475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dirty="0"/>
              <a:t>What HostBridge is best known for is doing API orchestration on the platform. </a:t>
            </a:r>
          </a:p>
          <a:p>
            <a:pPr marL="0" lvl="0" indent="0" algn="l" rtl="0">
              <a:lnSpc>
                <a:spcPct val="100000"/>
              </a:lnSpc>
              <a:spcBef>
                <a:spcPts val="0"/>
              </a:spcBef>
              <a:spcAft>
                <a:spcPts val="0"/>
              </a:spcAft>
              <a:buClr>
                <a:schemeClr val="dk1"/>
              </a:buClr>
              <a:buSzPts val="1400"/>
              <a:buFont typeface="Arial"/>
              <a:buNone/>
            </a:pPr>
            <a:endParaRPr lang="en-US" dirty="0"/>
          </a:p>
          <a:p>
            <a:pPr marL="0" lvl="0" indent="0" algn="l" rtl="0">
              <a:lnSpc>
                <a:spcPct val="100000"/>
              </a:lnSpc>
              <a:spcBef>
                <a:spcPts val="0"/>
              </a:spcBef>
              <a:spcAft>
                <a:spcPts val="0"/>
              </a:spcAft>
              <a:buClr>
                <a:schemeClr val="dk1"/>
              </a:buClr>
              <a:buSzPts val="1400"/>
              <a:buFont typeface="Arial"/>
              <a:buNone/>
            </a:pPr>
            <a:r>
              <a:rPr lang="en-US" dirty="0"/>
              <a:t>We have the orchestration code running in CICS on the mainframe. </a:t>
            </a:r>
          </a:p>
          <a:p>
            <a:pPr marL="0" lvl="0" indent="0" algn="l" rtl="0">
              <a:lnSpc>
                <a:spcPct val="100000"/>
              </a:lnSpc>
              <a:spcBef>
                <a:spcPts val="0"/>
              </a:spcBef>
              <a:spcAft>
                <a:spcPts val="0"/>
              </a:spcAft>
              <a:buClr>
                <a:schemeClr val="dk1"/>
              </a:buClr>
              <a:buSzPts val="1400"/>
              <a:buFont typeface="Arial"/>
              <a:buNone/>
            </a:pPr>
            <a:endParaRPr lang="en-US" dirty="0"/>
          </a:p>
          <a:p>
            <a:pPr marL="0" lvl="0" indent="0" algn="l" rtl="0">
              <a:lnSpc>
                <a:spcPct val="100000"/>
              </a:lnSpc>
              <a:spcBef>
                <a:spcPts val="0"/>
              </a:spcBef>
              <a:spcAft>
                <a:spcPts val="0"/>
              </a:spcAft>
              <a:buClr>
                <a:schemeClr val="dk1"/>
              </a:buClr>
              <a:buSzPts val="1400"/>
              <a:buFont typeface="Arial"/>
              <a:buNone/>
            </a:pPr>
            <a:r>
              <a:rPr lang="en-US" dirty="0"/>
              <a:t>So what does that mean, Orchestration? </a:t>
            </a:r>
          </a:p>
          <a:p>
            <a:pPr marL="0" lvl="0" indent="0" algn="l" rtl="0">
              <a:lnSpc>
                <a:spcPct val="100000"/>
              </a:lnSpc>
              <a:spcBef>
                <a:spcPts val="0"/>
              </a:spcBef>
              <a:spcAft>
                <a:spcPts val="0"/>
              </a:spcAft>
              <a:buClr>
                <a:schemeClr val="dk1"/>
              </a:buClr>
              <a:buSzPts val="1400"/>
              <a:buFont typeface="Arial"/>
              <a:buNone/>
            </a:pPr>
            <a:r>
              <a:rPr lang="en-US" dirty="0"/>
              <a:t>What this means without getting too much into the technical details. Think of a transaction. </a:t>
            </a:r>
          </a:p>
          <a:p>
            <a:pPr marL="0" lvl="0" indent="0" algn="l" rtl="0">
              <a:lnSpc>
                <a:spcPct val="100000"/>
              </a:lnSpc>
              <a:spcBef>
                <a:spcPts val="0"/>
              </a:spcBef>
              <a:spcAft>
                <a:spcPts val="0"/>
              </a:spcAft>
              <a:buClr>
                <a:schemeClr val="dk1"/>
              </a:buClr>
              <a:buSzPts val="1400"/>
              <a:buFont typeface="Arial"/>
              <a:buNone/>
            </a:pPr>
            <a:r>
              <a:rPr lang="en-US" dirty="0"/>
              <a:t>If you ask a non </a:t>
            </a:r>
            <a:r>
              <a:rPr lang="en-US" dirty="0" err="1"/>
              <a:t>mainframer</a:t>
            </a:r>
            <a:r>
              <a:rPr lang="en-US" dirty="0"/>
              <a:t>… </a:t>
            </a:r>
          </a:p>
          <a:p>
            <a:pPr marL="0" lvl="0" indent="0" algn="l" rtl="0">
              <a:lnSpc>
                <a:spcPct val="100000"/>
              </a:lnSpc>
              <a:spcBef>
                <a:spcPts val="0"/>
              </a:spcBef>
              <a:spcAft>
                <a:spcPts val="0"/>
              </a:spcAft>
              <a:buClr>
                <a:schemeClr val="dk1"/>
              </a:buClr>
              <a:buSzPts val="1400"/>
              <a:buFont typeface="Arial"/>
              <a:buNone/>
            </a:pPr>
            <a:r>
              <a:rPr lang="en-US" dirty="0"/>
              <a:t>transferring funds from one account to another, sure good answer. </a:t>
            </a:r>
          </a:p>
          <a:p>
            <a:pPr marL="0" lvl="0" indent="0" algn="l" rtl="0">
              <a:lnSpc>
                <a:spcPct val="100000"/>
              </a:lnSpc>
              <a:spcBef>
                <a:spcPts val="0"/>
              </a:spcBef>
              <a:spcAft>
                <a:spcPts val="0"/>
              </a:spcAft>
              <a:buClr>
                <a:schemeClr val="dk1"/>
              </a:buClr>
              <a:buSzPts val="1400"/>
              <a:buFont typeface="Arial"/>
              <a:buNone/>
            </a:pPr>
            <a:r>
              <a:rPr lang="en-US" dirty="0"/>
              <a:t>However, us </a:t>
            </a:r>
            <a:r>
              <a:rPr lang="en-US" dirty="0" err="1"/>
              <a:t>mainframers</a:t>
            </a:r>
            <a:r>
              <a:rPr lang="en-US" dirty="0"/>
              <a:t> know…. That transactions are….  </a:t>
            </a:r>
          </a:p>
          <a:p>
            <a:pPr marL="0" lvl="0" indent="0" algn="l" rtl="0">
              <a:lnSpc>
                <a:spcPct val="100000"/>
              </a:lnSpc>
              <a:spcBef>
                <a:spcPts val="0"/>
              </a:spcBef>
              <a:spcAft>
                <a:spcPts val="0"/>
              </a:spcAft>
              <a:buClr>
                <a:schemeClr val="dk1"/>
              </a:buClr>
              <a:buSzPts val="1400"/>
              <a:buFont typeface="Arial"/>
              <a:buNone/>
            </a:pPr>
            <a:endParaRPr lang="en-US" dirty="0"/>
          </a:p>
          <a:p>
            <a:pPr marL="0" lvl="0" indent="0" algn="l" rtl="0">
              <a:lnSpc>
                <a:spcPct val="100000"/>
              </a:lnSpc>
              <a:spcBef>
                <a:spcPts val="0"/>
              </a:spcBef>
              <a:spcAft>
                <a:spcPts val="0"/>
              </a:spcAft>
              <a:buClr>
                <a:schemeClr val="dk1"/>
              </a:buClr>
              <a:buSzPts val="1400"/>
              <a:buFont typeface="Arial"/>
              <a:buNone/>
            </a:pPr>
            <a:r>
              <a:rPr lang="en-US" dirty="0"/>
              <a:t>1 CICS transaction could be opening app, then another would be choosing a menu item.. So each of these is considered 1 transaction. </a:t>
            </a:r>
          </a:p>
          <a:p>
            <a:pPr marL="0" lvl="0" indent="0" algn="l" rtl="0">
              <a:lnSpc>
                <a:spcPct val="100000"/>
              </a:lnSpc>
              <a:spcBef>
                <a:spcPts val="0"/>
              </a:spcBef>
              <a:spcAft>
                <a:spcPts val="0"/>
              </a:spcAft>
              <a:buClr>
                <a:schemeClr val="dk1"/>
              </a:buClr>
              <a:buSzPts val="1400"/>
              <a:buFont typeface="Arial"/>
              <a:buNone/>
            </a:pPr>
            <a:r>
              <a:rPr lang="en-US" dirty="0"/>
              <a:t>Transferring funds is a business process. </a:t>
            </a:r>
          </a:p>
          <a:p>
            <a:pPr marL="0" lvl="0" indent="0" algn="l" rtl="0">
              <a:lnSpc>
                <a:spcPct val="100000"/>
              </a:lnSpc>
              <a:spcBef>
                <a:spcPts val="0"/>
              </a:spcBef>
              <a:spcAft>
                <a:spcPts val="0"/>
              </a:spcAft>
              <a:buClr>
                <a:schemeClr val="dk1"/>
              </a:buClr>
              <a:buSzPts val="1400"/>
              <a:buFont typeface="Arial"/>
              <a:buNone/>
            </a:pPr>
            <a:r>
              <a:rPr lang="en-US" dirty="0"/>
              <a:t>To accomplish a business objective, say. There are hundreds or thousands of transactions that need to occur in CICS behind the scenes. </a:t>
            </a:r>
          </a:p>
          <a:p>
            <a:pPr marL="0" lvl="0" indent="0" algn="l" rtl="0">
              <a:lnSpc>
                <a:spcPct val="100000"/>
              </a:lnSpc>
              <a:spcBef>
                <a:spcPts val="0"/>
              </a:spcBef>
              <a:spcAft>
                <a:spcPts val="0"/>
              </a:spcAft>
              <a:buClr>
                <a:schemeClr val="dk1"/>
              </a:buClr>
              <a:buSzPts val="1400"/>
              <a:buFont typeface="Arial"/>
              <a:buNone/>
            </a:pPr>
            <a:endParaRPr lang="en-US" dirty="0"/>
          </a:p>
          <a:p>
            <a:pPr marL="0" lvl="0" indent="0" algn="l" rtl="0">
              <a:lnSpc>
                <a:spcPct val="100000"/>
              </a:lnSpc>
              <a:spcBef>
                <a:spcPts val="0"/>
              </a:spcBef>
              <a:spcAft>
                <a:spcPts val="0"/>
              </a:spcAft>
              <a:buClr>
                <a:schemeClr val="dk1"/>
              </a:buClr>
              <a:buSzPts val="1400"/>
              <a:buFont typeface="Arial"/>
              <a:buNone/>
            </a:pPr>
            <a:r>
              <a:rPr lang="en-US" dirty="0"/>
              <a:t>With </a:t>
            </a:r>
            <a:r>
              <a:rPr lang="en-US" dirty="0" err="1"/>
              <a:t>HB,js</a:t>
            </a:r>
            <a:r>
              <a:rPr lang="en-US" dirty="0"/>
              <a:t>  ,</a:t>
            </a:r>
          </a:p>
          <a:p>
            <a:pPr marL="0" lvl="0" indent="0" algn="l" rtl="0">
              <a:lnSpc>
                <a:spcPct val="100000"/>
              </a:lnSpc>
              <a:spcBef>
                <a:spcPts val="0"/>
              </a:spcBef>
              <a:spcAft>
                <a:spcPts val="0"/>
              </a:spcAft>
              <a:buClr>
                <a:schemeClr val="dk1"/>
              </a:buClr>
              <a:buSzPts val="1400"/>
              <a:buFont typeface="Arial"/>
              <a:buNone/>
            </a:pPr>
            <a:r>
              <a:rPr lang="en-US" dirty="0"/>
              <a:t>We allow you to create a single business process service or REST API, that any external developer or consumer can use. </a:t>
            </a:r>
          </a:p>
          <a:p>
            <a:pPr marL="0" lvl="0" indent="0" algn="l" rtl="0">
              <a:lnSpc>
                <a:spcPct val="100000"/>
              </a:lnSpc>
              <a:spcBef>
                <a:spcPts val="0"/>
              </a:spcBef>
              <a:spcAft>
                <a:spcPts val="0"/>
              </a:spcAft>
              <a:buClr>
                <a:schemeClr val="dk1"/>
              </a:buClr>
              <a:buSzPts val="1400"/>
              <a:buFont typeface="Arial"/>
              <a:buNone/>
            </a:pPr>
            <a:r>
              <a:rPr lang="en-US" dirty="0"/>
              <a:t>A developer calls the API, HB.js does the orchestration on the platform in CICS at machine speed, and on a </a:t>
            </a:r>
            <a:r>
              <a:rPr lang="en-US" dirty="0" err="1"/>
              <a:t>ziPP</a:t>
            </a:r>
            <a:r>
              <a:rPr lang="en-US" dirty="0"/>
              <a:t>, and sends back the request.</a:t>
            </a:r>
          </a:p>
          <a:p>
            <a:pPr marL="0" lvl="0" indent="0" algn="l" rtl="0">
              <a:lnSpc>
                <a:spcPct val="100000"/>
              </a:lnSpc>
              <a:spcBef>
                <a:spcPts val="0"/>
              </a:spcBef>
              <a:spcAft>
                <a:spcPts val="0"/>
              </a:spcAft>
              <a:buClr>
                <a:schemeClr val="dk1"/>
              </a:buClr>
              <a:buSzPts val="1400"/>
              <a:buFont typeface="Arial"/>
              <a:buNone/>
            </a:pPr>
            <a:endParaRPr lang="en-US" dirty="0"/>
          </a:p>
          <a:p>
            <a:pPr marL="0" lvl="0" indent="0" algn="l" rtl="0">
              <a:lnSpc>
                <a:spcPct val="100000"/>
              </a:lnSpc>
              <a:spcBef>
                <a:spcPts val="0"/>
              </a:spcBef>
              <a:spcAft>
                <a:spcPts val="0"/>
              </a:spcAft>
              <a:buClr>
                <a:schemeClr val="dk1"/>
              </a:buClr>
              <a:buSzPts val="1400"/>
              <a:buFont typeface="Arial"/>
              <a:buNone/>
            </a:pPr>
            <a:r>
              <a:rPr lang="en-US" dirty="0"/>
              <a:t>So to sum it up, instead of having off platform orchestration through RPA Bots, excel macros, integration layers, working through CICS with screen oriented transactions, one a 1 to 1 basis.. That’s one transaction at a time. </a:t>
            </a:r>
          </a:p>
          <a:p>
            <a:pPr marL="0" lvl="0" indent="0" algn="l" rtl="0">
              <a:lnSpc>
                <a:spcPct val="100000"/>
              </a:lnSpc>
              <a:spcBef>
                <a:spcPts val="0"/>
              </a:spcBef>
              <a:spcAft>
                <a:spcPts val="0"/>
              </a:spcAft>
              <a:buClr>
                <a:schemeClr val="dk1"/>
              </a:buClr>
              <a:buSzPts val="1400"/>
              <a:buFont typeface="Arial"/>
              <a:buNone/>
            </a:pPr>
            <a:r>
              <a:rPr lang="en-US" dirty="0"/>
              <a:t>They will simply be able to make an A REST API call. </a:t>
            </a:r>
          </a:p>
          <a:p>
            <a:pPr marL="0" lvl="0" indent="0" algn="l" rtl="0">
              <a:lnSpc>
                <a:spcPct val="100000"/>
              </a:lnSpc>
              <a:spcBef>
                <a:spcPts val="0"/>
              </a:spcBef>
              <a:spcAft>
                <a:spcPts val="0"/>
              </a:spcAft>
              <a:buClr>
                <a:schemeClr val="dk1"/>
              </a:buClr>
              <a:buSzPts val="1400"/>
              <a:buFont typeface="Arial"/>
              <a:buNone/>
            </a:pPr>
            <a:r>
              <a:rPr lang="en-US" dirty="0"/>
              <a:t>That Call will invoke a script, or service. That script will orchestrate the invocation of transactions, programs, and/or data sources to fulfill the request. </a:t>
            </a:r>
          </a:p>
          <a:p>
            <a:pPr marL="0" lvl="0" indent="0" algn="l" rtl="0">
              <a:lnSpc>
                <a:spcPct val="100000"/>
              </a:lnSpc>
              <a:spcBef>
                <a:spcPts val="0"/>
              </a:spcBef>
              <a:spcAft>
                <a:spcPts val="0"/>
              </a:spcAft>
              <a:buClr>
                <a:schemeClr val="dk1"/>
              </a:buClr>
              <a:buSzPts val="1400"/>
              <a:buFont typeface="Arial"/>
              <a:buNone/>
            </a:pPr>
            <a:r>
              <a:rPr lang="en-US" dirty="0"/>
              <a:t>The response is then sent back to the requestor. </a:t>
            </a:r>
          </a:p>
          <a:p>
            <a:pPr marL="0" lvl="0" indent="0" algn="l" rtl="0">
              <a:lnSpc>
                <a:spcPct val="100000"/>
              </a:lnSpc>
              <a:spcBef>
                <a:spcPts val="0"/>
              </a:spcBef>
              <a:spcAft>
                <a:spcPts val="0"/>
              </a:spcAft>
              <a:buClr>
                <a:schemeClr val="dk1"/>
              </a:buClr>
              <a:buSzPts val="1400"/>
              <a:buFont typeface="Arial"/>
              <a:buNone/>
            </a:pPr>
            <a:r>
              <a:rPr lang="en-US" dirty="0"/>
              <a:t>So, you have 1 request coming in, potentially thousands of transactions or data access running in CICS on a </a:t>
            </a:r>
            <a:r>
              <a:rPr lang="en-US" dirty="0" err="1"/>
              <a:t>zIIP</a:t>
            </a:r>
            <a:r>
              <a:rPr lang="en-US" dirty="0"/>
              <a:t> at machine speed, and then 1 response back. 1 to Many. Potentially reducing latency 95+ %</a:t>
            </a:r>
          </a:p>
          <a:p>
            <a:pPr marL="0" lvl="0" indent="0" algn="l" rtl="0">
              <a:lnSpc>
                <a:spcPct val="100000"/>
              </a:lnSpc>
              <a:spcBef>
                <a:spcPts val="0"/>
              </a:spcBef>
              <a:spcAft>
                <a:spcPts val="0"/>
              </a:spcAft>
              <a:buClr>
                <a:schemeClr val="dk1"/>
              </a:buClr>
              <a:buSzPts val="1400"/>
              <a:buFont typeface="Arial"/>
              <a:buNone/>
            </a:pPr>
            <a:endParaRPr lang="en-US" dirty="0"/>
          </a:p>
          <a:p>
            <a:pPr marL="0" lvl="0" indent="0" algn="l" rtl="0">
              <a:lnSpc>
                <a:spcPct val="100000"/>
              </a:lnSpc>
              <a:spcBef>
                <a:spcPts val="0"/>
              </a:spcBef>
              <a:spcAft>
                <a:spcPts val="0"/>
              </a:spcAft>
              <a:buClr>
                <a:schemeClr val="dk1"/>
              </a:buClr>
              <a:buSzPts val="1400"/>
              <a:buFont typeface="Arial"/>
              <a:buNone/>
            </a:pPr>
            <a:r>
              <a:rPr lang="en-US" strike="sngStrike" baseline="0" dirty="0"/>
              <a:t>Also, HB.js allows for the ability for any program in CICS to use HB.js to make any external API call. This can be an internal service, or external in their Hybrid Cloud in AWS or azure…etc. </a:t>
            </a:r>
          </a:p>
          <a:p>
            <a:pPr marL="0" lvl="0" indent="0" algn="l" rtl="0">
              <a:lnSpc>
                <a:spcPct val="100000"/>
              </a:lnSpc>
              <a:spcBef>
                <a:spcPts val="0"/>
              </a:spcBef>
              <a:spcAft>
                <a:spcPts val="0"/>
              </a:spcAft>
              <a:buClr>
                <a:schemeClr val="dk1"/>
              </a:buClr>
              <a:buSzPts val="1400"/>
              <a:buFont typeface="Arial"/>
              <a:buNone/>
            </a:pPr>
            <a:endParaRPr lang="en-US" dirty="0"/>
          </a:p>
          <a:p>
            <a:pPr marL="0" lvl="0" indent="0" algn="l" rtl="0">
              <a:lnSpc>
                <a:spcPct val="100000"/>
              </a:lnSpc>
              <a:spcBef>
                <a:spcPts val="0"/>
              </a:spcBef>
              <a:spcAft>
                <a:spcPts val="0"/>
              </a:spcAft>
              <a:buClr>
                <a:schemeClr val="dk1"/>
              </a:buClr>
              <a:buSzPts val="1400"/>
              <a:buFont typeface="Arial"/>
              <a:buNone/>
            </a:pPr>
            <a:r>
              <a:rPr lang="en-US" dirty="0"/>
              <a:t>Its an API enablement product. All about Integration. </a:t>
            </a:r>
          </a:p>
          <a:p>
            <a:pPr marL="0" lvl="0" indent="0" algn="l" rtl="0">
              <a:lnSpc>
                <a:spcPct val="100000"/>
              </a:lnSpc>
              <a:spcBef>
                <a:spcPts val="0"/>
              </a:spcBef>
              <a:spcAft>
                <a:spcPts val="0"/>
              </a:spcAft>
              <a:buClr>
                <a:schemeClr val="dk1"/>
              </a:buClr>
              <a:buSzPts val="1400"/>
              <a:buFont typeface="Arial"/>
              <a:buNone/>
            </a:pPr>
            <a:endParaRPr lang="en-US" dirty="0"/>
          </a:p>
        </p:txBody>
      </p:sp>
      <p:sp>
        <p:nvSpPr>
          <p:cNvPr id="849" name="Google Shape;849;g14938b946ef_0_101: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493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baseline="0" dirty="0"/>
          </a:p>
          <a:p>
            <a:r>
              <a:rPr lang="en-US" sz="800" baseline="0" dirty="0"/>
              <a:t>Consumers of these APIS can range from other business apps (e.g., front-ends), to bots, to 3</a:t>
            </a:r>
            <a:r>
              <a:rPr lang="en-US" sz="800" baseline="30000" dirty="0"/>
              <a:t>rd</a:t>
            </a:r>
            <a:r>
              <a:rPr lang="en-US" sz="800" baseline="0" dirty="0"/>
              <a:t> party apps</a:t>
            </a:r>
          </a:p>
          <a:p>
            <a:r>
              <a:rPr lang="en-US" sz="800" baseline="0" dirty="0"/>
              <a:t>These APIs are extremely efficient which helps to keep operating costs down</a:t>
            </a:r>
          </a:p>
          <a:p>
            <a:r>
              <a:rPr lang="en-US" sz="800" baseline="0" dirty="0"/>
              <a:t>Today , we are seeing huge potential for AI-powered front-ends driving the transaction volume of your mainframe applications</a:t>
            </a:r>
          </a:p>
          <a:p>
            <a:endParaRPr lang="en-US" sz="800" dirty="0"/>
          </a:p>
          <a:p>
            <a:endParaRPr lang="en-US" sz="800" dirty="0"/>
          </a:p>
          <a:p>
            <a:r>
              <a:rPr lang="en-US" sz="800" dirty="0"/>
              <a:t>If a demo is coming…. </a:t>
            </a:r>
          </a:p>
          <a:p>
            <a:endParaRPr lang="en-US" sz="800" dirty="0"/>
          </a:p>
          <a:p>
            <a:r>
              <a:rPr lang="en-US" sz="800" dirty="0"/>
              <a:t>We will be showing how from within an IDE, and today we will be using </a:t>
            </a:r>
            <a:r>
              <a:rPr lang="en-US" sz="800" dirty="0" err="1"/>
              <a:t>VSCode</a:t>
            </a:r>
            <a:r>
              <a:rPr lang="en-US" sz="800" dirty="0"/>
              <a:t> to interface with the mainframe, you can design, build, test and deploy a REST API directly into CICS in minutes. </a:t>
            </a:r>
          </a:p>
          <a:p>
            <a:endParaRPr lang="en-US" sz="800" dirty="0"/>
          </a:p>
          <a:p>
            <a:r>
              <a:rPr lang="en-US" sz="800" dirty="0"/>
              <a:t>We are going to show from the start, an actual CICS application, and the panels within, all the way through to the fully functional API that can be consumed by any developer, or anyone off platform to create any front end! </a:t>
            </a:r>
          </a:p>
          <a:p>
            <a:endParaRPr lang="en-US" sz="800" dirty="0"/>
          </a:p>
          <a:p>
            <a:endParaRPr lang="en-US" sz="800" dirty="0"/>
          </a:p>
          <a:p>
            <a:r>
              <a:rPr lang="en-US" sz="800" dirty="0"/>
              <a:t>All this with no changes to the code, no screen scraping, and fully scalable!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F0A437-926C-4CA3-A06C-CCC97DC4BFA4}" type="slidenum">
              <a:rPr kumimoji="0" 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83095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B1AFC542-7BE0-1CA0-E8D3-56773FF81BD2}"/>
            </a:ext>
          </a:extLst>
        </p:cNvPr>
        <p:cNvGrpSpPr/>
        <p:nvPr/>
      </p:nvGrpSpPr>
      <p:grpSpPr>
        <a:xfrm>
          <a:off x="0" y="0"/>
          <a:ext cx="0" cy="0"/>
          <a:chOff x="0" y="0"/>
          <a:chExt cx="0" cy="0"/>
        </a:xfrm>
      </p:grpSpPr>
      <p:sp>
        <p:nvSpPr>
          <p:cNvPr id="411" name="Google Shape;411;p9:notes">
            <a:extLst>
              <a:ext uri="{FF2B5EF4-FFF2-40B4-BE49-F238E27FC236}">
                <a16:creationId xmlns:a16="http://schemas.microsoft.com/office/drawing/2014/main" id="{EF3B081F-79AE-A440-3D52-26CECE195D27}"/>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9:notes">
            <a:extLst>
              <a:ext uri="{FF2B5EF4-FFF2-40B4-BE49-F238E27FC236}">
                <a16:creationId xmlns:a16="http://schemas.microsoft.com/office/drawing/2014/main" id="{F2164375-3590-4AD9-9893-E92B4B948AC4}"/>
              </a:ext>
            </a:extLst>
          </p:cNvPr>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13" name="Google Shape;413;p9:notes">
            <a:extLst>
              <a:ext uri="{FF2B5EF4-FFF2-40B4-BE49-F238E27FC236}">
                <a16:creationId xmlns:a16="http://schemas.microsoft.com/office/drawing/2014/main" id="{0208484A-766F-305F-DFA1-03BD98A010F4}"/>
              </a:ext>
            </a:extLst>
          </p:cNvPr>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9</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4803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rk Cover 1">
  <p:cSld name="Dark Cover 1">
    <p:bg>
      <p:bgPr>
        <a:solidFill>
          <a:schemeClr val="lt1"/>
        </a:solidFill>
        <a:effectLst/>
      </p:bgPr>
    </p:bg>
    <p:spTree>
      <p:nvGrpSpPr>
        <p:cNvPr id="1" name="Shape 17"/>
        <p:cNvGrpSpPr/>
        <p:nvPr/>
      </p:nvGrpSpPr>
      <p:grpSpPr>
        <a:xfrm>
          <a:off x="0" y="0"/>
          <a:ext cx="0" cy="0"/>
          <a:chOff x="0" y="0"/>
          <a:chExt cx="0" cy="0"/>
        </a:xfrm>
      </p:grpSpPr>
      <p:sp>
        <p:nvSpPr>
          <p:cNvPr id="18" name="Google Shape;18;p25"/>
          <p:cNvSpPr/>
          <p:nvPr/>
        </p:nvSpPr>
        <p:spPr>
          <a:xfrm>
            <a:off x="0" y="75030"/>
            <a:ext cx="12192000" cy="677354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9" name="Google Shape;19;p25"/>
          <p:cNvPicPr preferRelativeResize="0"/>
          <p:nvPr/>
        </p:nvPicPr>
        <p:blipFill rotWithShape="1">
          <a:blip r:embed="rId2">
            <a:alphaModFix/>
          </a:blip>
          <a:srcRect l="-2529" t="5843" r="24778" b="26363"/>
          <a:stretch/>
        </p:blipFill>
        <p:spPr>
          <a:xfrm>
            <a:off x="4378325" y="79473"/>
            <a:ext cx="7810500" cy="6769100"/>
          </a:xfrm>
          <a:prstGeom prst="rect">
            <a:avLst/>
          </a:prstGeom>
          <a:noFill/>
          <a:ln>
            <a:noFill/>
          </a:ln>
        </p:spPr>
      </p:pic>
      <p:pic>
        <p:nvPicPr>
          <p:cNvPr id="20" name="Google Shape;20;p25"/>
          <p:cNvPicPr preferRelativeResize="0"/>
          <p:nvPr/>
        </p:nvPicPr>
        <p:blipFill rotWithShape="1">
          <a:blip r:embed="rId3">
            <a:alphaModFix/>
          </a:blip>
          <a:srcRect/>
          <a:stretch/>
        </p:blipFill>
        <p:spPr>
          <a:xfrm>
            <a:off x="708161" y="705916"/>
            <a:ext cx="3374036" cy="917874"/>
          </a:xfrm>
          <a:prstGeom prst="rect">
            <a:avLst/>
          </a:prstGeom>
          <a:noFill/>
          <a:ln>
            <a:noFill/>
          </a:ln>
        </p:spPr>
      </p:pic>
      <p:sp>
        <p:nvSpPr>
          <p:cNvPr id="21" name="Google Shape;21;p25"/>
          <p:cNvSpPr txBox="1">
            <a:spLocks noGrp="1"/>
          </p:cNvSpPr>
          <p:nvPr>
            <p:ph type="subTitle" idx="1"/>
          </p:nvPr>
        </p:nvSpPr>
        <p:spPr>
          <a:xfrm>
            <a:off x="1402996" y="4497865"/>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2" name="Google Shape;22;p25"/>
          <p:cNvSpPr txBox="1">
            <a:spLocks noGrp="1"/>
          </p:cNvSpPr>
          <p:nvPr>
            <p:ph type="body" idx="2"/>
          </p:nvPr>
        </p:nvSpPr>
        <p:spPr>
          <a:xfrm>
            <a:off x="1402996" y="5059393"/>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5"/>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2025 Broadcom. All Rights Reserved. The term "Broadcom" refers to Broadcom, Inc. and/or its subsidiaries</a:t>
            </a:r>
            <a:endParaRPr sz="6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evOps Dark 1">
  <p:cSld name="DevOps Dark 1">
    <p:bg>
      <p:bgPr>
        <a:solidFill>
          <a:schemeClr val="dk2"/>
        </a:solidFill>
        <a:effectLst/>
      </p:bgPr>
    </p:bg>
    <p:spTree>
      <p:nvGrpSpPr>
        <p:cNvPr id="1" name="Shape 141"/>
        <p:cNvGrpSpPr/>
        <p:nvPr/>
      </p:nvGrpSpPr>
      <p:grpSpPr>
        <a:xfrm>
          <a:off x="0" y="0"/>
          <a:ext cx="0" cy="0"/>
          <a:chOff x="0" y="0"/>
          <a:chExt cx="0" cy="0"/>
        </a:xfrm>
      </p:grpSpPr>
      <p:sp>
        <p:nvSpPr>
          <p:cNvPr id="142" name="Google Shape;142;p45"/>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43" name="Google Shape;143;p45"/>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144" name="Google Shape;144;p45"/>
          <p:cNvSpPr>
            <a:spLocks noGrp="1"/>
          </p:cNvSpPr>
          <p:nvPr>
            <p:ph type="pic" idx="2"/>
          </p:nvPr>
        </p:nvSpPr>
        <p:spPr>
          <a:xfrm>
            <a:off x="6882937" y="99566"/>
            <a:ext cx="5277789" cy="5117011"/>
          </a:xfrm>
          <a:prstGeom prst="rect">
            <a:avLst/>
          </a:prstGeom>
          <a:solidFill>
            <a:schemeClr val="accent4"/>
          </a:solidFill>
          <a:ln>
            <a:noFill/>
          </a:ln>
        </p:spPr>
      </p:sp>
      <p:pic>
        <p:nvPicPr>
          <p:cNvPr id="145" name="Google Shape;145;p45"/>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146" name="Google Shape;146;p45"/>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vOps Dark 2">
  <p:cSld name="DevOps Dark 2">
    <p:bg>
      <p:bgPr>
        <a:solidFill>
          <a:schemeClr val="dk2"/>
        </a:solidFill>
        <a:effectLst/>
      </p:bgPr>
    </p:bg>
    <p:spTree>
      <p:nvGrpSpPr>
        <p:cNvPr id="1" name="Shape 147"/>
        <p:cNvGrpSpPr/>
        <p:nvPr/>
      </p:nvGrpSpPr>
      <p:grpSpPr>
        <a:xfrm>
          <a:off x="0" y="0"/>
          <a:ext cx="0" cy="0"/>
          <a:chOff x="0" y="0"/>
          <a:chExt cx="0" cy="0"/>
        </a:xfrm>
      </p:grpSpPr>
      <p:sp>
        <p:nvSpPr>
          <p:cNvPr id="148" name="Google Shape;148;p46"/>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49" name="Google Shape;149;p46"/>
          <p:cNvSpPr>
            <a:spLocks noGrp="1"/>
          </p:cNvSpPr>
          <p:nvPr>
            <p:ph type="pic" idx="2"/>
          </p:nvPr>
        </p:nvSpPr>
        <p:spPr>
          <a:xfrm>
            <a:off x="6882937" y="99566"/>
            <a:ext cx="5277789" cy="5117011"/>
          </a:xfrm>
          <a:prstGeom prst="rect">
            <a:avLst/>
          </a:prstGeom>
          <a:solidFill>
            <a:schemeClr val="accent4"/>
          </a:solidFill>
          <a:ln>
            <a:noFill/>
          </a:ln>
        </p:spPr>
      </p:sp>
      <p:sp>
        <p:nvSpPr>
          <p:cNvPr id="150" name="Google Shape;150;p46"/>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151" name="Google Shape;151;p46"/>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urity White 1">
  <p:cSld name="Security White 1">
    <p:spTree>
      <p:nvGrpSpPr>
        <p:cNvPr id="1" name="Shape 152"/>
        <p:cNvGrpSpPr/>
        <p:nvPr/>
      </p:nvGrpSpPr>
      <p:grpSpPr>
        <a:xfrm>
          <a:off x="0" y="0"/>
          <a:ext cx="0" cy="0"/>
          <a:chOff x="0" y="0"/>
          <a:chExt cx="0" cy="0"/>
        </a:xfrm>
      </p:grpSpPr>
      <p:sp>
        <p:nvSpPr>
          <p:cNvPr id="153" name="Google Shape;153;p47"/>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54" name="Google Shape;154;p47"/>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155" name="Google Shape;155;p47"/>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56" name="Google Shape;156;p47"/>
          <p:cNvSpPr>
            <a:spLocks noGrp="1"/>
          </p:cNvSpPr>
          <p:nvPr>
            <p:ph type="pic" idx="2"/>
          </p:nvPr>
        </p:nvSpPr>
        <p:spPr>
          <a:xfrm>
            <a:off x="6882937" y="99566"/>
            <a:ext cx="5277789" cy="5117011"/>
          </a:xfrm>
          <a:prstGeom prst="rect">
            <a:avLst/>
          </a:prstGeom>
          <a:solidFill>
            <a:schemeClr val="accent5"/>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urity White 2">
  <p:cSld name="Security White 2">
    <p:spTree>
      <p:nvGrpSpPr>
        <p:cNvPr id="1" name="Shape 157"/>
        <p:cNvGrpSpPr/>
        <p:nvPr/>
      </p:nvGrpSpPr>
      <p:grpSpPr>
        <a:xfrm>
          <a:off x="0" y="0"/>
          <a:ext cx="0" cy="0"/>
          <a:chOff x="0" y="0"/>
          <a:chExt cx="0" cy="0"/>
        </a:xfrm>
      </p:grpSpPr>
      <p:sp>
        <p:nvSpPr>
          <p:cNvPr id="158" name="Google Shape;158;p48"/>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59" name="Google Shape;159;p48"/>
          <p:cNvSpPr>
            <a:spLocks noGrp="1"/>
          </p:cNvSpPr>
          <p:nvPr>
            <p:ph type="pic" idx="2"/>
          </p:nvPr>
        </p:nvSpPr>
        <p:spPr>
          <a:xfrm>
            <a:off x="6882937" y="99566"/>
            <a:ext cx="5277789" cy="5117011"/>
          </a:xfrm>
          <a:prstGeom prst="rect">
            <a:avLst/>
          </a:prstGeom>
          <a:solidFill>
            <a:schemeClr val="accent5"/>
          </a:solidFill>
          <a:ln>
            <a:noFill/>
          </a:ln>
        </p:spPr>
      </p:sp>
      <p:sp>
        <p:nvSpPr>
          <p:cNvPr id="160" name="Google Shape;160;p48"/>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urity Dark 1">
  <p:cSld name="Security Dark 1">
    <p:bg>
      <p:bgPr>
        <a:solidFill>
          <a:schemeClr val="dk2"/>
        </a:solidFill>
        <a:effectLst/>
      </p:bgPr>
    </p:bg>
    <p:spTree>
      <p:nvGrpSpPr>
        <p:cNvPr id="1" name="Shape 161"/>
        <p:cNvGrpSpPr/>
        <p:nvPr/>
      </p:nvGrpSpPr>
      <p:grpSpPr>
        <a:xfrm>
          <a:off x="0" y="0"/>
          <a:ext cx="0" cy="0"/>
          <a:chOff x="0" y="0"/>
          <a:chExt cx="0" cy="0"/>
        </a:xfrm>
      </p:grpSpPr>
      <p:sp>
        <p:nvSpPr>
          <p:cNvPr id="162" name="Google Shape;162;p49"/>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63" name="Google Shape;163;p49"/>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164" name="Google Shape;164;p49"/>
          <p:cNvSpPr>
            <a:spLocks noGrp="1"/>
          </p:cNvSpPr>
          <p:nvPr>
            <p:ph type="pic" idx="2"/>
          </p:nvPr>
        </p:nvSpPr>
        <p:spPr>
          <a:xfrm>
            <a:off x="6882937" y="99566"/>
            <a:ext cx="5277789" cy="5117011"/>
          </a:xfrm>
          <a:prstGeom prst="rect">
            <a:avLst/>
          </a:prstGeom>
          <a:solidFill>
            <a:schemeClr val="accent5"/>
          </a:solidFill>
          <a:ln>
            <a:noFill/>
          </a:ln>
        </p:spPr>
      </p:sp>
      <p:pic>
        <p:nvPicPr>
          <p:cNvPr id="165" name="Google Shape;165;p49"/>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166" name="Google Shape;166;p49"/>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urity Dark 2">
  <p:cSld name="Security Dark 2">
    <p:bg>
      <p:bgPr>
        <a:solidFill>
          <a:schemeClr val="dk2"/>
        </a:solidFill>
        <a:effectLst/>
      </p:bgPr>
    </p:bg>
    <p:spTree>
      <p:nvGrpSpPr>
        <p:cNvPr id="1" name="Shape 167"/>
        <p:cNvGrpSpPr/>
        <p:nvPr/>
      </p:nvGrpSpPr>
      <p:grpSpPr>
        <a:xfrm>
          <a:off x="0" y="0"/>
          <a:ext cx="0" cy="0"/>
          <a:chOff x="0" y="0"/>
          <a:chExt cx="0" cy="0"/>
        </a:xfrm>
      </p:grpSpPr>
      <p:sp>
        <p:nvSpPr>
          <p:cNvPr id="168" name="Google Shape;168;p50"/>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69" name="Google Shape;169;p50"/>
          <p:cNvSpPr>
            <a:spLocks noGrp="1"/>
          </p:cNvSpPr>
          <p:nvPr>
            <p:ph type="pic" idx="2"/>
          </p:nvPr>
        </p:nvSpPr>
        <p:spPr>
          <a:xfrm>
            <a:off x="6882937" y="99566"/>
            <a:ext cx="5277789" cy="5117011"/>
          </a:xfrm>
          <a:prstGeom prst="rect">
            <a:avLst/>
          </a:prstGeom>
          <a:solidFill>
            <a:schemeClr val="accent5"/>
          </a:solidFill>
          <a:ln>
            <a:noFill/>
          </a:ln>
        </p:spPr>
      </p:sp>
      <p:sp>
        <p:nvSpPr>
          <p:cNvPr id="170" name="Google Shape;170;p50"/>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171" name="Google Shape;171;p50"/>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IOps White 1">
  <p:cSld name="AIOps White 1">
    <p:spTree>
      <p:nvGrpSpPr>
        <p:cNvPr id="1" name="Shape 172"/>
        <p:cNvGrpSpPr/>
        <p:nvPr/>
      </p:nvGrpSpPr>
      <p:grpSpPr>
        <a:xfrm>
          <a:off x="0" y="0"/>
          <a:ext cx="0" cy="0"/>
          <a:chOff x="0" y="0"/>
          <a:chExt cx="0" cy="0"/>
        </a:xfrm>
      </p:grpSpPr>
      <p:sp>
        <p:nvSpPr>
          <p:cNvPr id="173" name="Google Shape;173;p51"/>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74" name="Google Shape;174;p51"/>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175" name="Google Shape;175;p51"/>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76" name="Google Shape;176;p51"/>
          <p:cNvSpPr>
            <a:spLocks noGrp="1"/>
          </p:cNvSpPr>
          <p:nvPr>
            <p:ph type="pic" idx="2"/>
          </p:nvPr>
        </p:nvSpPr>
        <p:spPr>
          <a:xfrm>
            <a:off x="6882937" y="99566"/>
            <a:ext cx="5277789" cy="5117011"/>
          </a:xfrm>
          <a:prstGeom prst="rect">
            <a:avLst/>
          </a:prstGeom>
          <a:solidFill>
            <a:schemeClr val="accent3"/>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IOps White 2">
  <p:cSld name="AIOps White 2">
    <p:spTree>
      <p:nvGrpSpPr>
        <p:cNvPr id="1" name="Shape 177"/>
        <p:cNvGrpSpPr/>
        <p:nvPr/>
      </p:nvGrpSpPr>
      <p:grpSpPr>
        <a:xfrm>
          <a:off x="0" y="0"/>
          <a:ext cx="0" cy="0"/>
          <a:chOff x="0" y="0"/>
          <a:chExt cx="0" cy="0"/>
        </a:xfrm>
      </p:grpSpPr>
      <p:sp>
        <p:nvSpPr>
          <p:cNvPr id="178" name="Google Shape;178;p52"/>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79" name="Google Shape;179;p52"/>
          <p:cNvSpPr>
            <a:spLocks noGrp="1"/>
          </p:cNvSpPr>
          <p:nvPr>
            <p:ph type="pic" idx="2"/>
          </p:nvPr>
        </p:nvSpPr>
        <p:spPr>
          <a:xfrm>
            <a:off x="6882937" y="99566"/>
            <a:ext cx="5277789" cy="5117011"/>
          </a:xfrm>
          <a:prstGeom prst="rect">
            <a:avLst/>
          </a:prstGeom>
          <a:solidFill>
            <a:schemeClr val="accent3"/>
          </a:solidFill>
          <a:ln>
            <a:noFill/>
          </a:ln>
        </p:spPr>
      </p:sp>
      <p:sp>
        <p:nvSpPr>
          <p:cNvPr id="180" name="Google Shape;180;p52"/>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IOps Dark 1">
  <p:cSld name="AIOps Dark 1">
    <p:bg>
      <p:bgPr>
        <a:solidFill>
          <a:schemeClr val="dk2"/>
        </a:solidFill>
        <a:effectLst/>
      </p:bgPr>
    </p:bg>
    <p:spTree>
      <p:nvGrpSpPr>
        <p:cNvPr id="1" name="Shape 181"/>
        <p:cNvGrpSpPr/>
        <p:nvPr/>
      </p:nvGrpSpPr>
      <p:grpSpPr>
        <a:xfrm>
          <a:off x="0" y="0"/>
          <a:ext cx="0" cy="0"/>
          <a:chOff x="0" y="0"/>
          <a:chExt cx="0" cy="0"/>
        </a:xfrm>
      </p:grpSpPr>
      <p:sp>
        <p:nvSpPr>
          <p:cNvPr id="182" name="Google Shape;182;p53"/>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83" name="Google Shape;183;p53"/>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184" name="Google Shape;184;p53"/>
          <p:cNvSpPr>
            <a:spLocks noGrp="1"/>
          </p:cNvSpPr>
          <p:nvPr>
            <p:ph type="pic" idx="2"/>
          </p:nvPr>
        </p:nvSpPr>
        <p:spPr>
          <a:xfrm>
            <a:off x="6882937" y="99566"/>
            <a:ext cx="5277789" cy="5117011"/>
          </a:xfrm>
          <a:prstGeom prst="rect">
            <a:avLst/>
          </a:prstGeom>
          <a:solidFill>
            <a:schemeClr val="accent3"/>
          </a:solidFill>
          <a:ln>
            <a:noFill/>
          </a:ln>
        </p:spPr>
      </p:sp>
      <p:pic>
        <p:nvPicPr>
          <p:cNvPr id="185" name="Google Shape;185;p53"/>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186" name="Google Shape;186;p53"/>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IOps Dark 2">
  <p:cSld name="AIOps Dark 2">
    <p:bg>
      <p:bgPr>
        <a:solidFill>
          <a:schemeClr val="dk2"/>
        </a:solidFill>
        <a:effectLst/>
      </p:bgPr>
    </p:bg>
    <p:spTree>
      <p:nvGrpSpPr>
        <p:cNvPr id="1" name="Shape 187"/>
        <p:cNvGrpSpPr/>
        <p:nvPr/>
      </p:nvGrpSpPr>
      <p:grpSpPr>
        <a:xfrm>
          <a:off x="0" y="0"/>
          <a:ext cx="0" cy="0"/>
          <a:chOff x="0" y="0"/>
          <a:chExt cx="0" cy="0"/>
        </a:xfrm>
      </p:grpSpPr>
      <p:sp>
        <p:nvSpPr>
          <p:cNvPr id="188" name="Google Shape;188;p5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89" name="Google Shape;189;p54"/>
          <p:cNvSpPr>
            <a:spLocks noGrp="1"/>
          </p:cNvSpPr>
          <p:nvPr>
            <p:ph type="pic" idx="2"/>
          </p:nvPr>
        </p:nvSpPr>
        <p:spPr>
          <a:xfrm>
            <a:off x="6882937" y="99566"/>
            <a:ext cx="5277789" cy="5117011"/>
          </a:xfrm>
          <a:prstGeom prst="rect">
            <a:avLst/>
          </a:prstGeom>
          <a:solidFill>
            <a:schemeClr val="accent3"/>
          </a:solidFill>
          <a:ln>
            <a:noFill/>
          </a:ln>
        </p:spPr>
      </p:sp>
      <p:sp>
        <p:nvSpPr>
          <p:cNvPr id="190" name="Google Shape;190;p54"/>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191" name="Google Shape;191;p54"/>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Line White">
  <p:cSld name="1 Line White">
    <p:bg>
      <p:bgPr>
        <a:solidFill>
          <a:schemeClr val="lt1"/>
        </a:solidFill>
        <a:effectLst/>
      </p:bgPr>
    </p:bg>
    <p:spTree>
      <p:nvGrpSpPr>
        <p:cNvPr id="1" name="Shape 24"/>
        <p:cNvGrpSpPr/>
        <p:nvPr/>
      </p:nvGrpSpPr>
      <p:grpSpPr>
        <a:xfrm>
          <a:off x="0" y="0"/>
          <a:ext cx="0" cy="0"/>
          <a:chOff x="0" y="0"/>
          <a:chExt cx="0" cy="0"/>
        </a:xfrm>
      </p:grpSpPr>
      <p:sp>
        <p:nvSpPr>
          <p:cNvPr id="25" name="Google Shape;25;p26"/>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6"/>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7" name="Google Shape;27;p26"/>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frastructure White 1">
  <p:cSld name="Infrastructure White 1">
    <p:spTree>
      <p:nvGrpSpPr>
        <p:cNvPr id="1" name="Shape 192"/>
        <p:cNvGrpSpPr/>
        <p:nvPr/>
      </p:nvGrpSpPr>
      <p:grpSpPr>
        <a:xfrm>
          <a:off x="0" y="0"/>
          <a:ext cx="0" cy="0"/>
          <a:chOff x="0" y="0"/>
          <a:chExt cx="0" cy="0"/>
        </a:xfrm>
      </p:grpSpPr>
      <p:sp>
        <p:nvSpPr>
          <p:cNvPr id="193" name="Google Shape;193;p55"/>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94" name="Google Shape;194;p55"/>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195" name="Google Shape;195;p55"/>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96" name="Google Shape;196;p55"/>
          <p:cNvSpPr>
            <a:spLocks noGrp="1"/>
          </p:cNvSpPr>
          <p:nvPr>
            <p:ph type="pic" idx="2"/>
          </p:nvPr>
        </p:nvSpPr>
        <p:spPr>
          <a:xfrm>
            <a:off x="6882937" y="99566"/>
            <a:ext cx="5277789" cy="5117011"/>
          </a:xfrm>
          <a:prstGeom prst="rect">
            <a:avLst/>
          </a:prstGeom>
          <a:solidFill>
            <a:schemeClr val="accent6"/>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frastructure White 2">
  <p:cSld name="Infrastructure White 2">
    <p:spTree>
      <p:nvGrpSpPr>
        <p:cNvPr id="1" name="Shape 197"/>
        <p:cNvGrpSpPr/>
        <p:nvPr/>
      </p:nvGrpSpPr>
      <p:grpSpPr>
        <a:xfrm>
          <a:off x="0" y="0"/>
          <a:ext cx="0" cy="0"/>
          <a:chOff x="0" y="0"/>
          <a:chExt cx="0" cy="0"/>
        </a:xfrm>
      </p:grpSpPr>
      <p:sp>
        <p:nvSpPr>
          <p:cNvPr id="198" name="Google Shape;198;p56"/>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99" name="Google Shape;199;p56"/>
          <p:cNvSpPr>
            <a:spLocks noGrp="1"/>
          </p:cNvSpPr>
          <p:nvPr>
            <p:ph type="pic" idx="2"/>
          </p:nvPr>
        </p:nvSpPr>
        <p:spPr>
          <a:xfrm>
            <a:off x="6882937" y="99566"/>
            <a:ext cx="5277789" cy="5117011"/>
          </a:xfrm>
          <a:prstGeom prst="rect">
            <a:avLst/>
          </a:prstGeom>
          <a:solidFill>
            <a:schemeClr val="accent6"/>
          </a:solidFill>
          <a:ln>
            <a:noFill/>
          </a:ln>
        </p:spPr>
      </p:sp>
      <p:sp>
        <p:nvSpPr>
          <p:cNvPr id="200" name="Google Shape;200;p56"/>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nfrastructure Dark 1">
  <p:cSld name="Infrastructure Dark 1">
    <p:bg>
      <p:bgPr>
        <a:solidFill>
          <a:schemeClr val="dk2"/>
        </a:solidFill>
        <a:effectLst/>
      </p:bgPr>
    </p:bg>
    <p:spTree>
      <p:nvGrpSpPr>
        <p:cNvPr id="1" name="Shape 201"/>
        <p:cNvGrpSpPr/>
        <p:nvPr/>
      </p:nvGrpSpPr>
      <p:grpSpPr>
        <a:xfrm>
          <a:off x="0" y="0"/>
          <a:ext cx="0" cy="0"/>
          <a:chOff x="0" y="0"/>
          <a:chExt cx="0" cy="0"/>
        </a:xfrm>
      </p:grpSpPr>
      <p:sp>
        <p:nvSpPr>
          <p:cNvPr id="202" name="Google Shape;202;p57"/>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203" name="Google Shape;203;p57"/>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204" name="Google Shape;204;p57"/>
          <p:cNvSpPr>
            <a:spLocks noGrp="1"/>
          </p:cNvSpPr>
          <p:nvPr>
            <p:ph type="pic" idx="2"/>
          </p:nvPr>
        </p:nvSpPr>
        <p:spPr>
          <a:xfrm>
            <a:off x="6882937" y="99566"/>
            <a:ext cx="5277789" cy="5117011"/>
          </a:xfrm>
          <a:prstGeom prst="rect">
            <a:avLst/>
          </a:prstGeom>
          <a:solidFill>
            <a:schemeClr val="accent6"/>
          </a:solidFill>
          <a:ln>
            <a:noFill/>
          </a:ln>
        </p:spPr>
      </p:sp>
      <p:pic>
        <p:nvPicPr>
          <p:cNvPr id="205" name="Google Shape;205;p57"/>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206" name="Google Shape;206;p57"/>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frastructure Dark 2">
  <p:cSld name="Infrastructure Dark 2">
    <p:bg>
      <p:bgPr>
        <a:solidFill>
          <a:schemeClr val="dk2"/>
        </a:solidFill>
        <a:effectLst/>
      </p:bgPr>
    </p:bg>
    <p:spTree>
      <p:nvGrpSpPr>
        <p:cNvPr id="1" name="Shape 207"/>
        <p:cNvGrpSpPr/>
        <p:nvPr/>
      </p:nvGrpSpPr>
      <p:grpSpPr>
        <a:xfrm>
          <a:off x="0" y="0"/>
          <a:ext cx="0" cy="0"/>
          <a:chOff x="0" y="0"/>
          <a:chExt cx="0" cy="0"/>
        </a:xfrm>
      </p:grpSpPr>
      <p:sp>
        <p:nvSpPr>
          <p:cNvPr id="208" name="Google Shape;208;p58"/>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09" name="Google Shape;209;p58"/>
          <p:cNvSpPr>
            <a:spLocks noGrp="1"/>
          </p:cNvSpPr>
          <p:nvPr>
            <p:ph type="pic" idx="2"/>
          </p:nvPr>
        </p:nvSpPr>
        <p:spPr>
          <a:xfrm>
            <a:off x="6882937" y="99566"/>
            <a:ext cx="5277789" cy="5117011"/>
          </a:xfrm>
          <a:prstGeom prst="rect">
            <a:avLst/>
          </a:prstGeom>
          <a:solidFill>
            <a:schemeClr val="accent6"/>
          </a:solidFill>
          <a:ln>
            <a:noFill/>
          </a:ln>
        </p:spPr>
      </p:sp>
      <p:sp>
        <p:nvSpPr>
          <p:cNvPr id="210" name="Google Shape;210;p58"/>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211" name="Google Shape;211;p58"/>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ata Mgmt White 1">
  <p:cSld name="Data Mgmt White 1">
    <p:spTree>
      <p:nvGrpSpPr>
        <p:cNvPr id="1" name="Shape 212"/>
        <p:cNvGrpSpPr/>
        <p:nvPr/>
      </p:nvGrpSpPr>
      <p:grpSpPr>
        <a:xfrm>
          <a:off x="0" y="0"/>
          <a:ext cx="0" cy="0"/>
          <a:chOff x="0" y="0"/>
          <a:chExt cx="0" cy="0"/>
        </a:xfrm>
      </p:grpSpPr>
      <p:sp>
        <p:nvSpPr>
          <p:cNvPr id="213" name="Google Shape;213;p59"/>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214" name="Google Shape;214;p59"/>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215" name="Google Shape;215;p59"/>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16" name="Google Shape;216;p59"/>
          <p:cNvSpPr>
            <a:spLocks noGrp="1"/>
          </p:cNvSpPr>
          <p:nvPr>
            <p:ph type="pic" idx="2"/>
          </p:nvPr>
        </p:nvSpPr>
        <p:spPr>
          <a:xfrm>
            <a:off x="6882937" y="99566"/>
            <a:ext cx="5277789" cy="5117011"/>
          </a:xfrm>
          <a:prstGeom prst="rect">
            <a:avLst/>
          </a:prstGeom>
          <a:solidFill>
            <a:schemeClr val="accent2"/>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ata Mgmt White 2">
  <p:cSld name="Data Mgmt White 2">
    <p:spTree>
      <p:nvGrpSpPr>
        <p:cNvPr id="1" name="Shape 217"/>
        <p:cNvGrpSpPr/>
        <p:nvPr/>
      </p:nvGrpSpPr>
      <p:grpSpPr>
        <a:xfrm>
          <a:off x="0" y="0"/>
          <a:ext cx="0" cy="0"/>
          <a:chOff x="0" y="0"/>
          <a:chExt cx="0" cy="0"/>
        </a:xfrm>
      </p:grpSpPr>
      <p:sp>
        <p:nvSpPr>
          <p:cNvPr id="218" name="Google Shape;218;p60"/>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219" name="Google Shape;219;p60"/>
          <p:cNvSpPr>
            <a:spLocks noGrp="1"/>
          </p:cNvSpPr>
          <p:nvPr>
            <p:ph type="pic" idx="2"/>
          </p:nvPr>
        </p:nvSpPr>
        <p:spPr>
          <a:xfrm>
            <a:off x="6882937" y="99566"/>
            <a:ext cx="5277789" cy="5117011"/>
          </a:xfrm>
          <a:prstGeom prst="rect">
            <a:avLst/>
          </a:prstGeom>
          <a:solidFill>
            <a:schemeClr val="accent2"/>
          </a:solidFill>
          <a:ln>
            <a:noFill/>
          </a:ln>
        </p:spPr>
      </p:sp>
      <p:sp>
        <p:nvSpPr>
          <p:cNvPr id="220" name="Google Shape;220;p60"/>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ata Mgmt Dark 1">
  <p:cSld name="Data Mgmt Dark 1">
    <p:bg>
      <p:bgPr>
        <a:solidFill>
          <a:schemeClr val="dk2"/>
        </a:solidFill>
        <a:effectLst/>
      </p:bgPr>
    </p:bg>
    <p:spTree>
      <p:nvGrpSpPr>
        <p:cNvPr id="1" name="Shape 221"/>
        <p:cNvGrpSpPr/>
        <p:nvPr/>
      </p:nvGrpSpPr>
      <p:grpSpPr>
        <a:xfrm>
          <a:off x="0" y="0"/>
          <a:ext cx="0" cy="0"/>
          <a:chOff x="0" y="0"/>
          <a:chExt cx="0" cy="0"/>
        </a:xfrm>
      </p:grpSpPr>
      <p:sp>
        <p:nvSpPr>
          <p:cNvPr id="222" name="Google Shape;222;p61"/>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223" name="Google Shape;223;p61"/>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224" name="Google Shape;224;p61"/>
          <p:cNvSpPr>
            <a:spLocks noGrp="1"/>
          </p:cNvSpPr>
          <p:nvPr>
            <p:ph type="pic" idx="2"/>
          </p:nvPr>
        </p:nvSpPr>
        <p:spPr>
          <a:xfrm>
            <a:off x="6882937" y="99566"/>
            <a:ext cx="5277789" cy="5117011"/>
          </a:xfrm>
          <a:prstGeom prst="rect">
            <a:avLst/>
          </a:prstGeom>
          <a:solidFill>
            <a:schemeClr val="accent2"/>
          </a:solidFill>
          <a:ln>
            <a:noFill/>
          </a:ln>
        </p:spPr>
      </p:sp>
      <p:pic>
        <p:nvPicPr>
          <p:cNvPr id="225" name="Google Shape;225;p61"/>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226" name="Google Shape;226;p61"/>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ata Mgmt Dark 2">
  <p:cSld name="Data Mgmt Dark 2">
    <p:bg>
      <p:bgPr>
        <a:solidFill>
          <a:schemeClr val="dk2"/>
        </a:solidFill>
        <a:effectLst/>
      </p:bgPr>
    </p:bg>
    <p:spTree>
      <p:nvGrpSpPr>
        <p:cNvPr id="1" name="Shape 227"/>
        <p:cNvGrpSpPr/>
        <p:nvPr/>
      </p:nvGrpSpPr>
      <p:grpSpPr>
        <a:xfrm>
          <a:off x="0" y="0"/>
          <a:ext cx="0" cy="0"/>
          <a:chOff x="0" y="0"/>
          <a:chExt cx="0" cy="0"/>
        </a:xfrm>
      </p:grpSpPr>
      <p:sp>
        <p:nvSpPr>
          <p:cNvPr id="228" name="Google Shape;228;p62"/>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29" name="Google Shape;229;p62"/>
          <p:cNvSpPr>
            <a:spLocks noGrp="1"/>
          </p:cNvSpPr>
          <p:nvPr>
            <p:ph type="pic" idx="2"/>
          </p:nvPr>
        </p:nvSpPr>
        <p:spPr>
          <a:xfrm>
            <a:off x="6882937" y="99566"/>
            <a:ext cx="5277789" cy="5117011"/>
          </a:xfrm>
          <a:prstGeom prst="rect">
            <a:avLst/>
          </a:prstGeom>
          <a:solidFill>
            <a:schemeClr val="accent2"/>
          </a:solidFill>
          <a:ln>
            <a:noFill/>
          </a:ln>
        </p:spPr>
      </p:sp>
      <p:sp>
        <p:nvSpPr>
          <p:cNvPr id="230" name="Google Shape;230;p62"/>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231" name="Google Shape;231;p62"/>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Line White_five text boxes">
  <p:cSld name="1 Line White_five text boxes">
    <p:bg>
      <p:bgPr>
        <a:solidFill>
          <a:schemeClr val="lt1"/>
        </a:solidFill>
        <a:effectLst/>
      </p:bgPr>
    </p:bg>
    <p:spTree>
      <p:nvGrpSpPr>
        <p:cNvPr id="1" name="Shape 232"/>
        <p:cNvGrpSpPr/>
        <p:nvPr/>
      </p:nvGrpSpPr>
      <p:grpSpPr>
        <a:xfrm>
          <a:off x="0" y="0"/>
          <a:ext cx="0" cy="0"/>
          <a:chOff x="0" y="0"/>
          <a:chExt cx="0" cy="0"/>
        </a:xfrm>
      </p:grpSpPr>
      <p:sp>
        <p:nvSpPr>
          <p:cNvPr id="233" name="Google Shape;233;p63"/>
          <p:cNvSpPr txBox="1">
            <a:spLocks noGrp="1"/>
          </p:cNvSpPr>
          <p:nvPr>
            <p:ph type="body" idx="1"/>
          </p:nvPr>
        </p:nvSpPr>
        <p:spPr>
          <a:xfrm>
            <a:off x="874643"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34" name="Google Shape;234;p63"/>
          <p:cNvSpPr txBox="1">
            <a:spLocks noGrp="1"/>
          </p:cNvSpPr>
          <p:nvPr>
            <p:ph type="body" idx="2"/>
          </p:nvPr>
        </p:nvSpPr>
        <p:spPr>
          <a:xfrm>
            <a:off x="3108045"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35" name="Google Shape;235;p63"/>
          <p:cNvSpPr txBox="1">
            <a:spLocks noGrp="1"/>
          </p:cNvSpPr>
          <p:nvPr>
            <p:ph type="body" idx="3"/>
          </p:nvPr>
        </p:nvSpPr>
        <p:spPr>
          <a:xfrm>
            <a:off x="5341447"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36" name="Google Shape;236;p63"/>
          <p:cNvSpPr txBox="1">
            <a:spLocks noGrp="1"/>
          </p:cNvSpPr>
          <p:nvPr>
            <p:ph type="body" idx="4"/>
          </p:nvPr>
        </p:nvSpPr>
        <p:spPr>
          <a:xfrm>
            <a:off x="7574849"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37" name="Google Shape;237;p63"/>
          <p:cNvSpPr txBox="1">
            <a:spLocks noGrp="1"/>
          </p:cNvSpPr>
          <p:nvPr>
            <p:ph type="body" idx="5"/>
          </p:nvPr>
        </p:nvSpPr>
        <p:spPr>
          <a:xfrm>
            <a:off x="874644"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63"/>
          <p:cNvSpPr txBox="1">
            <a:spLocks noGrp="1"/>
          </p:cNvSpPr>
          <p:nvPr>
            <p:ph type="body" idx="6"/>
          </p:nvPr>
        </p:nvSpPr>
        <p:spPr>
          <a:xfrm>
            <a:off x="3108045"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63"/>
          <p:cNvSpPr txBox="1">
            <a:spLocks noGrp="1"/>
          </p:cNvSpPr>
          <p:nvPr>
            <p:ph type="body" idx="7"/>
          </p:nvPr>
        </p:nvSpPr>
        <p:spPr>
          <a:xfrm>
            <a:off x="5375372"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63"/>
          <p:cNvSpPr txBox="1">
            <a:spLocks noGrp="1"/>
          </p:cNvSpPr>
          <p:nvPr>
            <p:ph type="body" idx="8"/>
          </p:nvPr>
        </p:nvSpPr>
        <p:spPr>
          <a:xfrm>
            <a:off x="7574849"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63"/>
          <p:cNvSpPr txBox="1">
            <a:spLocks noGrp="1"/>
          </p:cNvSpPr>
          <p:nvPr>
            <p:ph type="body" idx="9"/>
          </p:nvPr>
        </p:nvSpPr>
        <p:spPr>
          <a:xfrm>
            <a:off x="9808252"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42" name="Google Shape;242;p63"/>
          <p:cNvSpPr txBox="1">
            <a:spLocks noGrp="1"/>
          </p:cNvSpPr>
          <p:nvPr>
            <p:ph type="body" idx="13"/>
          </p:nvPr>
        </p:nvSpPr>
        <p:spPr>
          <a:xfrm>
            <a:off x="9813709"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63"/>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4" name="Google Shape;244;p63"/>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Line White">
  <p:cSld name="2 Line White">
    <p:bg>
      <p:bgPr>
        <a:solidFill>
          <a:schemeClr val="lt1"/>
        </a:solidFill>
        <a:effectLst/>
      </p:bgPr>
    </p:bg>
    <p:spTree>
      <p:nvGrpSpPr>
        <p:cNvPr id="1" name="Shape 245"/>
        <p:cNvGrpSpPr/>
        <p:nvPr/>
      </p:nvGrpSpPr>
      <p:grpSpPr>
        <a:xfrm>
          <a:off x="0" y="0"/>
          <a:ext cx="0" cy="0"/>
          <a:chOff x="0" y="0"/>
          <a:chExt cx="0" cy="0"/>
        </a:xfrm>
      </p:grpSpPr>
      <p:sp>
        <p:nvSpPr>
          <p:cNvPr id="246" name="Google Shape;246;p6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247" name="Google Shape;247;p64"/>
          <p:cNvSpPr txBox="1">
            <a:spLocks noGrp="1"/>
          </p:cNvSpPr>
          <p:nvPr>
            <p:ph type="body" idx="1"/>
          </p:nvPr>
        </p:nvSpPr>
        <p:spPr>
          <a:xfrm>
            <a:off x="838200" y="1790700"/>
            <a:ext cx="10744200" cy="41370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64"/>
          <p:cNvSpPr txBox="1">
            <a:spLocks noGrp="1"/>
          </p:cNvSpPr>
          <p:nvPr>
            <p:ph type="title"/>
          </p:nvPr>
        </p:nvSpPr>
        <p:spPr>
          <a:xfrm>
            <a:off x="838200" y="530478"/>
            <a:ext cx="10744200"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9" name="Google Shape;249;p64"/>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Line White 2">
  <p:cSld name="1 Line White 2">
    <p:bg>
      <p:bgPr>
        <a:solidFill>
          <a:schemeClr val="lt1"/>
        </a:solidFill>
        <a:effectLst/>
      </p:bgPr>
    </p:bg>
    <p:spTree>
      <p:nvGrpSpPr>
        <p:cNvPr id="1" name="Shape 28"/>
        <p:cNvGrpSpPr/>
        <p:nvPr/>
      </p:nvGrpSpPr>
      <p:grpSpPr>
        <a:xfrm>
          <a:off x="0" y="0"/>
          <a:ext cx="0" cy="0"/>
          <a:chOff x="0" y="0"/>
          <a:chExt cx="0" cy="0"/>
        </a:xfrm>
      </p:grpSpPr>
      <p:sp>
        <p:nvSpPr>
          <p:cNvPr id="29" name="Google Shape;29;p27"/>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rgbClr val="3D3D3D"/>
                </a:solidFill>
                <a:latin typeface="Arial"/>
                <a:ea typeface="Arial"/>
                <a:cs typeface="Arial"/>
                <a:sym typeface="Arial"/>
              </a:rPr>
              <a:t>‹#›</a:t>
            </a:fld>
            <a:endParaRPr sz="800" b="0" i="0" u="none" strike="noStrike" cap="none">
              <a:solidFill>
                <a:srgbClr val="3D3D3D"/>
              </a:solidFill>
              <a:latin typeface="Arial"/>
              <a:ea typeface="Arial"/>
              <a:cs typeface="Arial"/>
              <a:sym typeface="Arial"/>
            </a:endParaRPr>
          </a:p>
        </p:txBody>
      </p:sp>
      <p:sp>
        <p:nvSpPr>
          <p:cNvPr id="30" name="Google Shape;30;p27"/>
          <p:cNvSpPr txBox="1">
            <a:spLocks noGrp="1"/>
          </p:cNvSpPr>
          <p:nvPr>
            <p:ph type="subTitle" idx="1"/>
          </p:nvPr>
        </p:nvSpPr>
        <p:spPr>
          <a:xfrm>
            <a:off x="838200" y="1132533"/>
            <a:ext cx="10640772"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27"/>
          <p:cNvSpPr txBox="1">
            <a:spLocks noGrp="1"/>
          </p:cNvSpPr>
          <p:nvPr>
            <p:ph type="body" idx="2"/>
          </p:nvPr>
        </p:nvSpPr>
        <p:spPr>
          <a:xfrm>
            <a:off x="838200" y="1819860"/>
            <a:ext cx="11353800" cy="39846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7"/>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3" name="Google Shape;33;p27"/>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Line White_2">
  <p:cSld name="2 Line White_2">
    <p:bg>
      <p:bgPr>
        <a:solidFill>
          <a:schemeClr val="lt1"/>
        </a:solidFill>
        <a:effectLst/>
      </p:bgPr>
    </p:bg>
    <p:spTree>
      <p:nvGrpSpPr>
        <p:cNvPr id="1" name="Shape 250"/>
        <p:cNvGrpSpPr/>
        <p:nvPr/>
      </p:nvGrpSpPr>
      <p:grpSpPr>
        <a:xfrm>
          <a:off x="0" y="0"/>
          <a:ext cx="0" cy="0"/>
          <a:chOff x="0" y="0"/>
          <a:chExt cx="0" cy="0"/>
        </a:xfrm>
      </p:grpSpPr>
      <p:sp>
        <p:nvSpPr>
          <p:cNvPr id="251" name="Google Shape;251;p65"/>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252" name="Google Shape;252;p65"/>
          <p:cNvSpPr txBox="1">
            <a:spLocks noGrp="1"/>
          </p:cNvSpPr>
          <p:nvPr>
            <p:ph type="subTitle" idx="1"/>
          </p:nvPr>
        </p:nvSpPr>
        <p:spPr>
          <a:xfrm>
            <a:off x="838200" y="1790700"/>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3" name="Google Shape;253;p65"/>
          <p:cNvSpPr txBox="1">
            <a:spLocks noGrp="1"/>
          </p:cNvSpPr>
          <p:nvPr>
            <p:ph type="body" idx="2"/>
          </p:nvPr>
        </p:nvSpPr>
        <p:spPr>
          <a:xfrm>
            <a:off x="6096000" y="533400"/>
            <a:ext cx="5486400" cy="53943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65"/>
          <p:cNvSpPr txBox="1">
            <a:spLocks noGrp="1"/>
          </p:cNvSpPr>
          <p:nvPr>
            <p:ph type="title"/>
          </p:nvPr>
        </p:nvSpPr>
        <p:spPr>
          <a:xfrm>
            <a:off x="838200" y="530478"/>
            <a:ext cx="4665292"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55" name="Google Shape;255;p65"/>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Line White">
  <p:cSld name="3 Line White">
    <p:bg>
      <p:bgPr>
        <a:solidFill>
          <a:schemeClr val="lt1"/>
        </a:solidFill>
        <a:effectLst/>
      </p:bgPr>
    </p:bg>
    <p:spTree>
      <p:nvGrpSpPr>
        <p:cNvPr id="1" name="Shape 256"/>
        <p:cNvGrpSpPr/>
        <p:nvPr/>
      </p:nvGrpSpPr>
      <p:grpSpPr>
        <a:xfrm>
          <a:off x="0" y="0"/>
          <a:ext cx="0" cy="0"/>
          <a:chOff x="0" y="0"/>
          <a:chExt cx="0" cy="0"/>
        </a:xfrm>
      </p:grpSpPr>
      <p:sp>
        <p:nvSpPr>
          <p:cNvPr id="257" name="Google Shape;257;p66"/>
          <p:cNvSpPr txBox="1">
            <a:spLocks noGrp="1"/>
          </p:cNvSpPr>
          <p:nvPr>
            <p:ph type="body" idx="1"/>
          </p:nvPr>
        </p:nvSpPr>
        <p:spPr>
          <a:xfrm>
            <a:off x="838200" y="2352783"/>
            <a:ext cx="10652125" cy="35459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66"/>
          <p:cNvSpPr txBox="1">
            <a:spLocks noGrp="1"/>
          </p:cNvSpPr>
          <p:nvPr>
            <p:ph type="title"/>
          </p:nvPr>
        </p:nvSpPr>
        <p:spPr>
          <a:xfrm>
            <a:off x="838200" y="530478"/>
            <a:ext cx="10689771"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59" name="Google Shape;259;p66"/>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Line White_2">
  <p:cSld name="3 Line White_2">
    <p:bg>
      <p:bgPr>
        <a:solidFill>
          <a:schemeClr val="lt1"/>
        </a:solidFill>
        <a:effectLst/>
      </p:bgPr>
    </p:bg>
    <p:spTree>
      <p:nvGrpSpPr>
        <p:cNvPr id="1" name="Shape 260"/>
        <p:cNvGrpSpPr/>
        <p:nvPr/>
      </p:nvGrpSpPr>
      <p:grpSpPr>
        <a:xfrm>
          <a:off x="0" y="0"/>
          <a:ext cx="0" cy="0"/>
          <a:chOff x="0" y="0"/>
          <a:chExt cx="0" cy="0"/>
        </a:xfrm>
      </p:grpSpPr>
      <p:sp>
        <p:nvSpPr>
          <p:cNvPr id="261" name="Google Shape;261;p67"/>
          <p:cNvSpPr txBox="1">
            <a:spLocks noGrp="1"/>
          </p:cNvSpPr>
          <p:nvPr>
            <p:ph type="body" idx="1"/>
          </p:nvPr>
        </p:nvSpPr>
        <p:spPr>
          <a:xfrm>
            <a:off x="6096000" y="533400"/>
            <a:ext cx="5494338" cy="5702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67"/>
          <p:cNvSpPr txBox="1">
            <a:spLocks noGrp="1"/>
          </p:cNvSpPr>
          <p:nvPr>
            <p:ph type="title"/>
          </p:nvPr>
        </p:nvSpPr>
        <p:spPr>
          <a:xfrm>
            <a:off x="838200" y="530478"/>
            <a:ext cx="4976973"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63" name="Google Shape;263;p67"/>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
        <p:nvSpPr>
          <p:cNvPr id="264" name="Google Shape;264;p67"/>
          <p:cNvSpPr txBox="1">
            <a:spLocks noGrp="1"/>
          </p:cNvSpPr>
          <p:nvPr>
            <p:ph type="subTitle" idx="2"/>
          </p:nvPr>
        </p:nvSpPr>
        <p:spPr>
          <a:xfrm>
            <a:off x="838200" y="2263312"/>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ull Quote_1">
  <p:cSld name="Pull Quote_1">
    <p:bg>
      <p:bgPr>
        <a:solidFill>
          <a:schemeClr val="lt1"/>
        </a:solidFill>
        <a:effectLst/>
      </p:bgPr>
    </p:bg>
    <p:spTree>
      <p:nvGrpSpPr>
        <p:cNvPr id="1" name="Shape 265"/>
        <p:cNvGrpSpPr/>
        <p:nvPr/>
      </p:nvGrpSpPr>
      <p:grpSpPr>
        <a:xfrm>
          <a:off x="0" y="0"/>
          <a:ext cx="0" cy="0"/>
          <a:chOff x="0" y="0"/>
          <a:chExt cx="0" cy="0"/>
        </a:xfrm>
      </p:grpSpPr>
      <p:sp>
        <p:nvSpPr>
          <p:cNvPr id="266" name="Google Shape;266;p68"/>
          <p:cNvSpPr>
            <a:spLocks noGrp="1"/>
          </p:cNvSpPr>
          <p:nvPr>
            <p:ph type="pic" idx="2"/>
          </p:nvPr>
        </p:nvSpPr>
        <p:spPr>
          <a:xfrm>
            <a:off x="36" y="90508"/>
            <a:ext cx="12191965" cy="6767493"/>
          </a:xfrm>
          <a:prstGeom prst="rect">
            <a:avLst/>
          </a:prstGeom>
          <a:noFill/>
          <a:ln>
            <a:noFill/>
          </a:ln>
        </p:spPr>
      </p:sp>
      <p:sp>
        <p:nvSpPr>
          <p:cNvPr id="267" name="Google Shape;267;p68"/>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268" name="Google Shape;268;p68"/>
          <p:cNvSpPr txBox="1">
            <a:spLocks noGrp="1"/>
          </p:cNvSpPr>
          <p:nvPr>
            <p:ph type="title"/>
          </p:nvPr>
        </p:nvSpPr>
        <p:spPr>
          <a:xfrm>
            <a:off x="6681355" y="2029792"/>
            <a:ext cx="3937000" cy="1066979"/>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8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68"/>
          <p:cNvSpPr txBox="1">
            <a:spLocks noGrp="1"/>
          </p:cNvSpPr>
          <p:nvPr>
            <p:ph type="body" idx="1"/>
          </p:nvPr>
        </p:nvSpPr>
        <p:spPr>
          <a:xfrm>
            <a:off x="6732155" y="3299793"/>
            <a:ext cx="3464790" cy="155622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dk2"/>
                </a:solidFill>
              </a:defRPr>
            </a:lvl1pPr>
            <a:lvl2pPr marL="914400" lvl="1" indent="-317500" algn="l">
              <a:lnSpc>
                <a:spcPct val="100000"/>
              </a:lnSpc>
              <a:spcBef>
                <a:spcPts val="1000"/>
              </a:spcBef>
              <a:spcAft>
                <a:spcPts val="0"/>
              </a:spcAft>
              <a:buSzPts val="1400"/>
              <a:buChar char="•"/>
              <a:defRPr>
                <a:solidFill>
                  <a:schemeClr val="dk2"/>
                </a:solidFill>
              </a:defRPr>
            </a:lvl2pPr>
            <a:lvl3pPr marL="1371600" lvl="2" indent="-304800" algn="l">
              <a:lnSpc>
                <a:spcPct val="100000"/>
              </a:lnSpc>
              <a:spcBef>
                <a:spcPts val="300"/>
              </a:spcBef>
              <a:spcAft>
                <a:spcPts val="0"/>
              </a:spcAft>
              <a:buSzPts val="1200"/>
              <a:buChar char="-"/>
              <a:defRPr>
                <a:solidFill>
                  <a:schemeClr val="dk2"/>
                </a:solidFill>
              </a:defRPr>
            </a:lvl3pPr>
            <a:lvl4pPr marL="1828800" lvl="3" indent="-289560" algn="l">
              <a:lnSpc>
                <a:spcPct val="100000"/>
              </a:lnSpc>
              <a:spcBef>
                <a:spcPts val="300"/>
              </a:spcBef>
              <a:spcAft>
                <a:spcPts val="0"/>
              </a:spcAft>
              <a:buSzPts val="960"/>
              <a:buChar char="o"/>
              <a:defRPr>
                <a:solidFill>
                  <a:schemeClr val="dk2"/>
                </a:solidFill>
              </a:defRPr>
            </a:lvl4pPr>
            <a:lvl5pPr marL="2286000" lvl="4" indent="-289560" algn="l">
              <a:lnSpc>
                <a:spcPct val="100000"/>
              </a:lnSpc>
              <a:spcBef>
                <a:spcPts val="300"/>
              </a:spcBef>
              <a:spcAft>
                <a:spcPts val="0"/>
              </a:spcAft>
              <a:buSzPts val="960"/>
              <a:buChar char="•"/>
              <a:defRPr>
                <a:solidFill>
                  <a:schemeClr val="dk2"/>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ull Quote_2">
  <p:cSld name="Pull Quote_2">
    <p:bg>
      <p:bgPr>
        <a:solidFill>
          <a:schemeClr val="lt1"/>
        </a:solidFill>
        <a:effectLst/>
      </p:bgPr>
    </p:bg>
    <p:spTree>
      <p:nvGrpSpPr>
        <p:cNvPr id="1" name="Shape 270"/>
        <p:cNvGrpSpPr/>
        <p:nvPr/>
      </p:nvGrpSpPr>
      <p:grpSpPr>
        <a:xfrm>
          <a:off x="0" y="0"/>
          <a:ext cx="0" cy="0"/>
          <a:chOff x="0" y="0"/>
          <a:chExt cx="0" cy="0"/>
        </a:xfrm>
      </p:grpSpPr>
      <p:sp>
        <p:nvSpPr>
          <p:cNvPr id="271" name="Google Shape;271;p69"/>
          <p:cNvSpPr>
            <a:spLocks noGrp="1"/>
          </p:cNvSpPr>
          <p:nvPr>
            <p:ph type="pic" idx="2"/>
          </p:nvPr>
        </p:nvSpPr>
        <p:spPr>
          <a:xfrm>
            <a:off x="36" y="88920"/>
            <a:ext cx="12191965" cy="6769081"/>
          </a:xfrm>
          <a:prstGeom prst="rect">
            <a:avLst/>
          </a:prstGeom>
          <a:noFill/>
          <a:ln>
            <a:noFill/>
          </a:ln>
        </p:spPr>
      </p:sp>
      <p:sp>
        <p:nvSpPr>
          <p:cNvPr id="272" name="Google Shape;272;p69"/>
          <p:cNvSpPr txBox="1">
            <a:spLocks noGrp="1"/>
          </p:cNvSpPr>
          <p:nvPr>
            <p:ph type="title"/>
          </p:nvPr>
        </p:nvSpPr>
        <p:spPr>
          <a:xfrm>
            <a:off x="2154280" y="2203393"/>
            <a:ext cx="3937000" cy="1066979"/>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8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69"/>
          <p:cNvSpPr txBox="1">
            <a:spLocks noGrp="1"/>
          </p:cNvSpPr>
          <p:nvPr>
            <p:ph type="body" idx="1"/>
          </p:nvPr>
        </p:nvSpPr>
        <p:spPr>
          <a:xfrm>
            <a:off x="2154280" y="3429000"/>
            <a:ext cx="3636079" cy="14270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dk2"/>
                </a:solidFill>
              </a:defRPr>
            </a:lvl1pPr>
            <a:lvl2pPr marL="914400" lvl="1" indent="-317500" algn="l">
              <a:lnSpc>
                <a:spcPct val="100000"/>
              </a:lnSpc>
              <a:spcBef>
                <a:spcPts val="1000"/>
              </a:spcBef>
              <a:spcAft>
                <a:spcPts val="0"/>
              </a:spcAft>
              <a:buSzPts val="1400"/>
              <a:buChar char="•"/>
              <a:defRPr>
                <a:solidFill>
                  <a:schemeClr val="dk2"/>
                </a:solidFill>
              </a:defRPr>
            </a:lvl2pPr>
            <a:lvl3pPr marL="1371600" lvl="2" indent="-304800" algn="l">
              <a:lnSpc>
                <a:spcPct val="100000"/>
              </a:lnSpc>
              <a:spcBef>
                <a:spcPts val="300"/>
              </a:spcBef>
              <a:spcAft>
                <a:spcPts val="0"/>
              </a:spcAft>
              <a:buSzPts val="1200"/>
              <a:buChar char="-"/>
              <a:defRPr>
                <a:solidFill>
                  <a:schemeClr val="dk2"/>
                </a:solidFill>
              </a:defRPr>
            </a:lvl3pPr>
            <a:lvl4pPr marL="1828800" lvl="3" indent="-289560" algn="l">
              <a:lnSpc>
                <a:spcPct val="100000"/>
              </a:lnSpc>
              <a:spcBef>
                <a:spcPts val="300"/>
              </a:spcBef>
              <a:spcAft>
                <a:spcPts val="0"/>
              </a:spcAft>
              <a:buSzPts val="960"/>
              <a:buChar char="o"/>
              <a:defRPr>
                <a:solidFill>
                  <a:schemeClr val="dk2"/>
                </a:solidFill>
              </a:defRPr>
            </a:lvl4pPr>
            <a:lvl5pPr marL="2286000" lvl="4" indent="-289560" algn="l">
              <a:lnSpc>
                <a:spcPct val="100000"/>
              </a:lnSpc>
              <a:spcBef>
                <a:spcPts val="300"/>
              </a:spcBef>
              <a:spcAft>
                <a:spcPts val="0"/>
              </a:spcAft>
              <a:buSzPts val="960"/>
              <a:buChar char="•"/>
              <a:defRPr>
                <a:solidFill>
                  <a:schemeClr val="dk2"/>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ull Quote_3">
  <p:cSld name="Pull Quote_3">
    <p:spTree>
      <p:nvGrpSpPr>
        <p:cNvPr id="1" name="Shape 274"/>
        <p:cNvGrpSpPr/>
        <p:nvPr/>
      </p:nvGrpSpPr>
      <p:grpSpPr>
        <a:xfrm>
          <a:off x="0" y="0"/>
          <a:ext cx="0" cy="0"/>
          <a:chOff x="0" y="0"/>
          <a:chExt cx="0" cy="0"/>
        </a:xfrm>
      </p:grpSpPr>
      <p:sp>
        <p:nvSpPr>
          <p:cNvPr id="275" name="Google Shape;275;p70"/>
          <p:cNvSpPr txBox="1">
            <a:spLocks noGrp="1"/>
          </p:cNvSpPr>
          <p:nvPr>
            <p:ph type="body" idx="1"/>
          </p:nvPr>
        </p:nvSpPr>
        <p:spPr>
          <a:xfrm>
            <a:off x="838200" y="1790700"/>
            <a:ext cx="10494196" cy="19988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3600"/>
              <a:buFont typeface="Arial"/>
              <a:buNone/>
              <a:defRPr sz="3600">
                <a:solidFill>
                  <a:schemeClr val="lt2"/>
                </a:solidFil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grpSp>
        <p:nvGrpSpPr>
          <p:cNvPr id="276" name="Google Shape;276;p70"/>
          <p:cNvGrpSpPr/>
          <p:nvPr/>
        </p:nvGrpSpPr>
        <p:grpSpPr>
          <a:xfrm>
            <a:off x="899192" y="680178"/>
            <a:ext cx="952500" cy="822878"/>
            <a:chOff x="5473700" y="2889250"/>
            <a:chExt cx="1247354" cy="1077606"/>
          </a:xfrm>
        </p:grpSpPr>
        <p:sp>
          <p:nvSpPr>
            <p:cNvPr id="277" name="Google Shape;277;p70"/>
            <p:cNvSpPr/>
            <p:nvPr/>
          </p:nvSpPr>
          <p:spPr>
            <a:xfrm>
              <a:off x="5473700" y="2889250"/>
              <a:ext cx="540593" cy="1077606"/>
            </a:xfrm>
            <a:custGeom>
              <a:avLst/>
              <a:gdLst/>
              <a:ahLst/>
              <a:cxnLst/>
              <a:rect l="l" t="t" r="r" b="b"/>
              <a:pathLst>
                <a:path w="540593" h="1077606" extrusionOk="0">
                  <a:moveTo>
                    <a:pt x="499638" y="1077593"/>
                  </a:moveTo>
                  <a:lnTo>
                    <a:pt x="-7" y="1077593"/>
                  </a:lnTo>
                  <a:lnTo>
                    <a:pt x="-7" y="721358"/>
                  </a:lnTo>
                  <a:cubicBezTo>
                    <a:pt x="-7" y="577172"/>
                    <a:pt x="12661" y="463540"/>
                    <a:pt x="37996" y="380463"/>
                  </a:cubicBezTo>
                  <a:cubicBezTo>
                    <a:pt x="64958" y="294704"/>
                    <a:pt x="113725" y="217358"/>
                    <a:pt x="179558" y="155946"/>
                  </a:cubicBezTo>
                  <a:cubicBezTo>
                    <a:pt x="248343" y="89724"/>
                    <a:pt x="336067" y="37737"/>
                    <a:pt x="442729" y="-13"/>
                  </a:cubicBezTo>
                  <a:lnTo>
                    <a:pt x="540587" y="205565"/>
                  </a:lnTo>
                  <a:cubicBezTo>
                    <a:pt x="440955" y="238644"/>
                    <a:pt x="369510" y="284728"/>
                    <a:pt x="326250" y="343817"/>
                  </a:cubicBezTo>
                  <a:cubicBezTo>
                    <a:pt x="282989" y="402905"/>
                    <a:pt x="260188" y="481469"/>
                    <a:pt x="257844" y="579508"/>
                  </a:cubicBezTo>
                  <a:lnTo>
                    <a:pt x="499638" y="57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8" name="Google Shape;278;p70"/>
            <p:cNvSpPr/>
            <p:nvPr/>
          </p:nvSpPr>
          <p:spPr>
            <a:xfrm>
              <a:off x="6180461" y="2889250"/>
              <a:ext cx="540593" cy="1077606"/>
            </a:xfrm>
            <a:custGeom>
              <a:avLst/>
              <a:gdLst/>
              <a:ahLst/>
              <a:cxnLst/>
              <a:rect l="l" t="t" r="r" b="b"/>
              <a:pathLst>
                <a:path w="540593" h="1077606" extrusionOk="0">
                  <a:moveTo>
                    <a:pt x="499733" y="1077593"/>
                  </a:moveTo>
                  <a:lnTo>
                    <a:pt x="-7" y="1077593"/>
                  </a:lnTo>
                  <a:lnTo>
                    <a:pt x="-7" y="721358"/>
                  </a:lnTo>
                  <a:cubicBezTo>
                    <a:pt x="-7" y="576162"/>
                    <a:pt x="12661" y="462120"/>
                    <a:pt x="37996" y="379232"/>
                  </a:cubicBezTo>
                  <a:cubicBezTo>
                    <a:pt x="65336" y="293777"/>
                    <a:pt x="114438" y="216845"/>
                    <a:pt x="180508" y="155946"/>
                  </a:cubicBezTo>
                  <a:cubicBezTo>
                    <a:pt x="250180" y="89724"/>
                    <a:pt x="337619" y="37737"/>
                    <a:pt x="442824" y="-13"/>
                  </a:cubicBezTo>
                  <a:lnTo>
                    <a:pt x="540587" y="205565"/>
                  </a:lnTo>
                  <a:cubicBezTo>
                    <a:pt x="441019" y="238644"/>
                    <a:pt x="369605" y="284728"/>
                    <a:pt x="326345" y="343817"/>
                  </a:cubicBezTo>
                  <a:cubicBezTo>
                    <a:pt x="283084" y="402905"/>
                    <a:pt x="260251" y="481469"/>
                    <a:pt x="257844" y="579508"/>
                  </a:cubicBezTo>
                  <a:lnTo>
                    <a:pt x="499733" y="57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se Study_1">
  <p:cSld name="Case Study_1">
    <p:spTree>
      <p:nvGrpSpPr>
        <p:cNvPr id="1" name="Shape 279"/>
        <p:cNvGrpSpPr/>
        <p:nvPr/>
      </p:nvGrpSpPr>
      <p:grpSpPr>
        <a:xfrm>
          <a:off x="0" y="0"/>
          <a:ext cx="0" cy="0"/>
          <a:chOff x="0" y="0"/>
          <a:chExt cx="0" cy="0"/>
        </a:xfrm>
      </p:grpSpPr>
      <p:sp>
        <p:nvSpPr>
          <p:cNvPr id="280" name="Google Shape;280;p71"/>
          <p:cNvSpPr>
            <a:spLocks noGrp="1"/>
          </p:cNvSpPr>
          <p:nvPr>
            <p:ph type="pic" idx="2"/>
          </p:nvPr>
        </p:nvSpPr>
        <p:spPr>
          <a:xfrm>
            <a:off x="0" y="89194"/>
            <a:ext cx="12192000" cy="6777037"/>
          </a:xfrm>
          <a:prstGeom prst="rect">
            <a:avLst/>
          </a:prstGeom>
          <a:noFill/>
          <a:ln>
            <a:noFill/>
          </a:ln>
        </p:spPr>
      </p:sp>
      <p:sp>
        <p:nvSpPr>
          <p:cNvPr id="281" name="Google Shape;281;p71"/>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282" name="Google Shape;282;p71"/>
          <p:cNvSpPr txBox="1">
            <a:spLocks noGrp="1"/>
          </p:cNvSpPr>
          <p:nvPr>
            <p:ph type="title"/>
          </p:nvPr>
        </p:nvSpPr>
        <p:spPr>
          <a:xfrm>
            <a:off x="2432430" y="1638340"/>
            <a:ext cx="5517770" cy="929486"/>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71"/>
          <p:cNvSpPr txBox="1">
            <a:spLocks noGrp="1"/>
          </p:cNvSpPr>
          <p:nvPr>
            <p:ph type="subTitle" idx="1"/>
          </p:nvPr>
        </p:nvSpPr>
        <p:spPr>
          <a:xfrm>
            <a:off x="2432432" y="985012"/>
            <a:ext cx="4647876" cy="368522"/>
          </a:xfrm>
          <a:prstGeom prst="rect">
            <a:avLst/>
          </a:prstGeom>
          <a:noFill/>
          <a:ln>
            <a:noFill/>
          </a:ln>
        </p:spPr>
        <p:txBody>
          <a:bodyPr spcFirstLastPara="1" wrap="square" lIns="0" tIns="0" rIns="0" bIns="0" anchor="ctr"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4" name="Google Shape;284;p71"/>
          <p:cNvSpPr txBox="1">
            <a:spLocks noGrp="1"/>
          </p:cNvSpPr>
          <p:nvPr>
            <p:ph type="body" idx="3"/>
          </p:nvPr>
        </p:nvSpPr>
        <p:spPr>
          <a:xfrm>
            <a:off x="2442704" y="2938659"/>
            <a:ext cx="5494796" cy="228104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sz="1600">
                <a:solidFill>
                  <a:schemeClr val="lt1"/>
                </a:solidFil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pic>
        <p:nvPicPr>
          <p:cNvPr id="285" name="Google Shape;285;p71"/>
          <p:cNvPicPr preferRelativeResize="0"/>
          <p:nvPr/>
        </p:nvPicPr>
        <p:blipFill rotWithShape="1">
          <a:blip r:embed="rId2">
            <a:alphaModFix/>
          </a:blip>
          <a:srcRect/>
          <a:stretch/>
        </p:blipFill>
        <p:spPr>
          <a:xfrm>
            <a:off x="10541134" y="6314353"/>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ull Quote_4">
  <p:cSld name="Pull Quote_4">
    <p:spTree>
      <p:nvGrpSpPr>
        <p:cNvPr id="1" name="Shape 286"/>
        <p:cNvGrpSpPr/>
        <p:nvPr/>
      </p:nvGrpSpPr>
      <p:grpSpPr>
        <a:xfrm>
          <a:off x="0" y="0"/>
          <a:ext cx="0" cy="0"/>
          <a:chOff x="0" y="0"/>
          <a:chExt cx="0" cy="0"/>
        </a:xfrm>
      </p:grpSpPr>
      <p:sp>
        <p:nvSpPr>
          <p:cNvPr id="287" name="Google Shape;287;p72"/>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288" name="Google Shape;288;p72"/>
          <p:cNvSpPr>
            <a:spLocks noGrp="1"/>
          </p:cNvSpPr>
          <p:nvPr>
            <p:ph type="pic" idx="2"/>
          </p:nvPr>
        </p:nvSpPr>
        <p:spPr>
          <a:xfrm>
            <a:off x="-64376" y="82416"/>
            <a:ext cx="12320751" cy="6842234"/>
          </a:xfrm>
          <a:prstGeom prst="rect">
            <a:avLst/>
          </a:prstGeom>
          <a:noFill/>
          <a:ln>
            <a:noFill/>
          </a:ln>
        </p:spPr>
      </p:sp>
      <p:sp>
        <p:nvSpPr>
          <p:cNvPr id="289" name="Google Shape;289;p72"/>
          <p:cNvSpPr txBox="1">
            <a:spLocks noGrp="1"/>
          </p:cNvSpPr>
          <p:nvPr>
            <p:ph type="title"/>
          </p:nvPr>
        </p:nvSpPr>
        <p:spPr>
          <a:xfrm>
            <a:off x="838200" y="1601887"/>
            <a:ext cx="10515600" cy="3063875"/>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25000"/>
              <a:buFont typeface="Arial"/>
              <a:buNone/>
              <a:defRPr sz="25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72"/>
          <p:cNvSpPr txBox="1">
            <a:spLocks noGrp="1"/>
          </p:cNvSpPr>
          <p:nvPr>
            <p:ph type="body" idx="1"/>
          </p:nvPr>
        </p:nvSpPr>
        <p:spPr>
          <a:xfrm>
            <a:off x="838200" y="4665762"/>
            <a:ext cx="10515600" cy="97041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2400"/>
              <a:buFont typeface="Arial"/>
              <a:buNone/>
              <a:defRPr sz="2400" b="1" i="0">
                <a:solidFill>
                  <a:schemeClr val="lt1"/>
                </a:solidFill>
                <a:latin typeface="Arial"/>
                <a:ea typeface="Arial"/>
                <a:cs typeface="Arial"/>
                <a:sym typeface="Aria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72"/>
          <p:cNvSpPr txBox="1">
            <a:spLocks noGrp="1"/>
          </p:cNvSpPr>
          <p:nvPr>
            <p:ph type="body" idx="3"/>
          </p:nvPr>
        </p:nvSpPr>
        <p:spPr>
          <a:xfrm>
            <a:off x="838200" y="5910477"/>
            <a:ext cx="2639669" cy="1965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1200"/>
              <a:buFont typeface="Arial"/>
              <a:buNone/>
              <a:defRPr sz="1200">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 Line_halftone_1">
  <p:cSld name="1 Line_halftone_1">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73"/>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73"/>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5" name="Google Shape;295;p73"/>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 Line_halftone_2">
  <p:cSld name="1 Line_halftone_2">
    <p:bg>
      <p:bgPr>
        <a:blipFill>
          <a:blip r:embed="rId2">
            <a:alphaModFix/>
          </a:blip>
          <a:stretch>
            <a:fillRect/>
          </a:stretch>
        </a:blipFill>
        <a:effectLst/>
      </p:bgPr>
    </p:bg>
    <p:spTree>
      <p:nvGrpSpPr>
        <p:cNvPr id="1" name="Shape 296"/>
        <p:cNvGrpSpPr/>
        <p:nvPr/>
      </p:nvGrpSpPr>
      <p:grpSpPr>
        <a:xfrm>
          <a:off x="0" y="0"/>
          <a:ext cx="0" cy="0"/>
          <a:chOff x="0" y="0"/>
          <a:chExt cx="0" cy="0"/>
        </a:xfrm>
      </p:grpSpPr>
      <p:sp>
        <p:nvSpPr>
          <p:cNvPr id="297" name="Google Shape;297;p74"/>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74"/>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9" name="Google Shape;299;p74"/>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rk Halftone 3">
  <p:cSld name="Dark Halftone 3">
    <p:bg>
      <p:bgPr>
        <a:solidFill>
          <a:schemeClr val="dk2"/>
        </a:solidFill>
        <a:effectLst/>
      </p:bgPr>
    </p:bg>
    <p:spTree>
      <p:nvGrpSpPr>
        <p:cNvPr id="1" name="Shape 59"/>
        <p:cNvGrpSpPr/>
        <p:nvPr/>
      </p:nvGrpSpPr>
      <p:grpSpPr>
        <a:xfrm>
          <a:off x="0" y="0"/>
          <a:ext cx="0" cy="0"/>
          <a:chOff x="0" y="0"/>
          <a:chExt cx="0" cy="0"/>
        </a:xfrm>
      </p:grpSpPr>
      <p:sp>
        <p:nvSpPr>
          <p:cNvPr id="60" name="Google Shape;60;p31"/>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chemeClr val="lt1"/>
                </a:solidFill>
                <a:latin typeface="Arial"/>
                <a:ea typeface="Arial"/>
                <a:cs typeface="Arial"/>
                <a:sym typeface="Arial"/>
              </a:rPr>
              <a:t>‹#›</a:t>
            </a:fld>
            <a:endParaRPr sz="800" b="0" i="0" u="none" strike="noStrike" cap="none">
              <a:solidFill>
                <a:schemeClr val="lt1"/>
              </a:solidFill>
              <a:latin typeface="Arial"/>
              <a:ea typeface="Arial"/>
              <a:cs typeface="Arial"/>
              <a:sym typeface="Arial"/>
            </a:endParaRPr>
          </a:p>
        </p:txBody>
      </p:sp>
      <p:pic>
        <p:nvPicPr>
          <p:cNvPr id="61" name="Google Shape;61;p31"/>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62" name="Google Shape;62;p31"/>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63" name="Google Shape;63;p31"/>
          <p:cNvSpPr>
            <a:spLocks noGrp="1"/>
          </p:cNvSpPr>
          <p:nvPr>
            <p:ph type="pic" idx="2"/>
          </p:nvPr>
        </p:nvSpPr>
        <p:spPr>
          <a:xfrm>
            <a:off x="6882937" y="113316"/>
            <a:ext cx="5277789" cy="5117011"/>
          </a:xfrm>
          <a:prstGeom prst="rect">
            <a:avLst/>
          </a:prstGeom>
          <a:solidFill>
            <a:schemeClr val="dk1"/>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 Line_halftone_3">
  <p:cSld name="1 Line_halftone_3">
    <p:bg>
      <p:bgPr>
        <a:blipFill>
          <a:blip r:embed="rId2">
            <a:alphaModFix/>
          </a:blip>
          <a:stretch>
            <a:fillRect/>
          </a:stretch>
        </a:blipFill>
        <a:effectLst/>
      </p:bgPr>
    </p:bg>
    <p:spTree>
      <p:nvGrpSpPr>
        <p:cNvPr id="1" name="Shape 300"/>
        <p:cNvGrpSpPr/>
        <p:nvPr/>
      </p:nvGrpSpPr>
      <p:grpSpPr>
        <a:xfrm>
          <a:off x="0" y="0"/>
          <a:ext cx="0" cy="0"/>
          <a:chOff x="0" y="0"/>
          <a:chExt cx="0" cy="0"/>
        </a:xfrm>
      </p:grpSpPr>
      <p:sp>
        <p:nvSpPr>
          <p:cNvPr id="301" name="Google Shape;301;p75"/>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302" name="Google Shape;302;p75"/>
          <p:cNvSpPr txBox="1">
            <a:spLocks noGrp="1"/>
          </p:cNvSpPr>
          <p:nvPr>
            <p:ph type="body" idx="1"/>
          </p:nvPr>
        </p:nvSpPr>
        <p:spPr>
          <a:xfrm>
            <a:off x="838200" y="1819860"/>
            <a:ext cx="10758443" cy="39846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75"/>
          <p:cNvSpPr txBox="1">
            <a:spLocks noGrp="1"/>
          </p:cNvSpPr>
          <p:nvPr>
            <p:ph type="subTitle" idx="2"/>
          </p:nvPr>
        </p:nvSpPr>
        <p:spPr>
          <a:xfrm>
            <a:off x="838199" y="1132533"/>
            <a:ext cx="10766989"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4" name="Google Shape;304;p75"/>
          <p:cNvSpPr txBox="1">
            <a:spLocks noGrp="1"/>
          </p:cNvSpPr>
          <p:nvPr>
            <p:ph type="title"/>
          </p:nvPr>
        </p:nvSpPr>
        <p:spPr>
          <a:xfrm>
            <a:off x="838199" y="530479"/>
            <a:ext cx="10775535"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5" name="Google Shape;305;p75"/>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 Line Halftone_3">
  <p:cSld name="1 Line Halftone_3">
    <p:bg>
      <p:bgPr>
        <a:blipFill>
          <a:blip r:embed="rId2">
            <a:alphaModFix/>
          </a:blip>
          <a:stretch>
            <a:fillRect/>
          </a:stretch>
        </a:blipFill>
        <a:effectLst/>
      </p:bgPr>
    </p:bg>
    <p:spTree>
      <p:nvGrpSpPr>
        <p:cNvPr id="1" name="Shape 306"/>
        <p:cNvGrpSpPr/>
        <p:nvPr/>
      </p:nvGrpSpPr>
      <p:grpSpPr>
        <a:xfrm>
          <a:off x="0" y="0"/>
          <a:ext cx="0" cy="0"/>
          <a:chOff x="0" y="0"/>
          <a:chExt cx="0" cy="0"/>
        </a:xfrm>
      </p:grpSpPr>
      <p:sp>
        <p:nvSpPr>
          <p:cNvPr id="307" name="Google Shape;307;p76"/>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308" name="Google Shape;308;p76"/>
          <p:cNvSpPr txBox="1">
            <a:spLocks noGrp="1"/>
          </p:cNvSpPr>
          <p:nvPr>
            <p:ph type="body" idx="1"/>
          </p:nvPr>
        </p:nvSpPr>
        <p:spPr>
          <a:xfrm>
            <a:off x="838200" y="1790700"/>
            <a:ext cx="5066665" cy="37036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76"/>
          <p:cNvSpPr txBox="1">
            <a:spLocks noGrp="1"/>
          </p:cNvSpPr>
          <p:nvPr>
            <p:ph type="body" idx="2"/>
          </p:nvPr>
        </p:nvSpPr>
        <p:spPr>
          <a:xfrm>
            <a:off x="6431598" y="1790700"/>
            <a:ext cx="5066666" cy="37036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76"/>
          <p:cNvSpPr txBox="1">
            <a:spLocks noGrp="1"/>
          </p:cNvSpPr>
          <p:nvPr>
            <p:ph type="subTitle" idx="3"/>
          </p:nvPr>
        </p:nvSpPr>
        <p:spPr>
          <a:xfrm>
            <a:off x="838200" y="1132533"/>
            <a:ext cx="10640772"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1" name="Google Shape;311;p76"/>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12" name="Google Shape;312;p76"/>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 Line_halftone_5 text boxes">
  <p:cSld name="1 Line_halftone_5 text boxes">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77"/>
          <p:cNvSpPr txBox="1">
            <a:spLocks noGrp="1"/>
          </p:cNvSpPr>
          <p:nvPr>
            <p:ph type="body" idx="1"/>
          </p:nvPr>
        </p:nvSpPr>
        <p:spPr>
          <a:xfrm>
            <a:off x="874643"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15" name="Google Shape;315;p77"/>
          <p:cNvSpPr txBox="1">
            <a:spLocks noGrp="1"/>
          </p:cNvSpPr>
          <p:nvPr>
            <p:ph type="body" idx="2"/>
          </p:nvPr>
        </p:nvSpPr>
        <p:spPr>
          <a:xfrm>
            <a:off x="3108045"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16" name="Google Shape;316;p77"/>
          <p:cNvSpPr txBox="1">
            <a:spLocks noGrp="1"/>
          </p:cNvSpPr>
          <p:nvPr>
            <p:ph type="body" idx="3"/>
          </p:nvPr>
        </p:nvSpPr>
        <p:spPr>
          <a:xfrm>
            <a:off x="5341447"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17" name="Google Shape;317;p77"/>
          <p:cNvSpPr txBox="1">
            <a:spLocks noGrp="1"/>
          </p:cNvSpPr>
          <p:nvPr>
            <p:ph type="body" idx="4"/>
          </p:nvPr>
        </p:nvSpPr>
        <p:spPr>
          <a:xfrm>
            <a:off x="7574849"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18" name="Google Shape;318;p77"/>
          <p:cNvSpPr txBox="1">
            <a:spLocks noGrp="1"/>
          </p:cNvSpPr>
          <p:nvPr>
            <p:ph type="body" idx="5"/>
          </p:nvPr>
        </p:nvSpPr>
        <p:spPr>
          <a:xfrm>
            <a:off x="874644"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77"/>
          <p:cNvSpPr txBox="1">
            <a:spLocks noGrp="1"/>
          </p:cNvSpPr>
          <p:nvPr>
            <p:ph type="body" idx="6"/>
          </p:nvPr>
        </p:nvSpPr>
        <p:spPr>
          <a:xfrm>
            <a:off x="3108045"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77"/>
          <p:cNvSpPr txBox="1">
            <a:spLocks noGrp="1"/>
          </p:cNvSpPr>
          <p:nvPr>
            <p:ph type="body" idx="7"/>
          </p:nvPr>
        </p:nvSpPr>
        <p:spPr>
          <a:xfrm>
            <a:off x="5375372"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77"/>
          <p:cNvSpPr txBox="1">
            <a:spLocks noGrp="1"/>
          </p:cNvSpPr>
          <p:nvPr>
            <p:ph type="body" idx="8"/>
          </p:nvPr>
        </p:nvSpPr>
        <p:spPr>
          <a:xfrm>
            <a:off x="7574849"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77"/>
          <p:cNvSpPr txBox="1">
            <a:spLocks noGrp="1"/>
          </p:cNvSpPr>
          <p:nvPr>
            <p:ph type="body" idx="9"/>
          </p:nvPr>
        </p:nvSpPr>
        <p:spPr>
          <a:xfrm>
            <a:off x="9808252"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23" name="Google Shape;323;p77"/>
          <p:cNvSpPr txBox="1">
            <a:spLocks noGrp="1"/>
          </p:cNvSpPr>
          <p:nvPr>
            <p:ph type="body" idx="13"/>
          </p:nvPr>
        </p:nvSpPr>
        <p:spPr>
          <a:xfrm>
            <a:off x="9813709"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77"/>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25" name="Google Shape;325;p77"/>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line-textured-subhead-right text">
  <p:cSld name="2-line-textured-subhead-right text">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78"/>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328" name="Google Shape;328;p78"/>
          <p:cNvSpPr txBox="1">
            <a:spLocks noGrp="1"/>
          </p:cNvSpPr>
          <p:nvPr>
            <p:ph type="body" idx="1"/>
          </p:nvPr>
        </p:nvSpPr>
        <p:spPr>
          <a:xfrm>
            <a:off x="6096000" y="533400"/>
            <a:ext cx="5486400" cy="53943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p78"/>
          <p:cNvSpPr txBox="1">
            <a:spLocks noGrp="1"/>
          </p:cNvSpPr>
          <p:nvPr>
            <p:ph type="subTitle" idx="2"/>
          </p:nvPr>
        </p:nvSpPr>
        <p:spPr>
          <a:xfrm>
            <a:off x="838200" y="1790700"/>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0" name="Google Shape;330;p78"/>
          <p:cNvSpPr txBox="1">
            <a:spLocks noGrp="1"/>
          </p:cNvSpPr>
          <p:nvPr>
            <p:ph type="title"/>
          </p:nvPr>
        </p:nvSpPr>
        <p:spPr>
          <a:xfrm>
            <a:off x="838200" y="530478"/>
            <a:ext cx="4648200"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31" name="Google Shape;331;p78"/>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line-textured-left text-right text">
  <p:cSld name="3-line-textured-left text-right text">
    <p:bg>
      <p:bgPr>
        <a:blipFill>
          <a:blip r:embed="rId2">
            <a:alphaModFix/>
          </a:blip>
          <a:stretch>
            <a:fillRect/>
          </a:stretch>
        </a:blipFill>
        <a:effectLst/>
      </p:bgPr>
    </p:bg>
    <p:spTree>
      <p:nvGrpSpPr>
        <p:cNvPr id="1" name="Shape 332"/>
        <p:cNvGrpSpPr/>
        <p:nvPr/>
      </p:nvGrpSpPr>
      <p:grpSpPr>
        <a:xfrm>
          <a:off x="0" y="0"/>
          <a:ext cx="0" cy="0"/>
          <a:chOff x="0" y="0"/>
          <a:chExt cx="0" cy="0"/>
        </a:xfrm>
      </p:grpSpPr>
      <p:sp>
        <p:nvSpPr>
          <p:cNvPr id="333" name="Google Shape;333;p79"/>
          <p:cNvSpPr txBox="1">
            <a:spLocks noGrp="1"/>
          </p:cNvSpPr>
          <p:nvPr>
            <p:ph type="body" idx="1"/>
          </p:nvPr>
        </p:nvSpPr>
        <p:spPr>
          <a:xfrm>
            <a:off x="838200" y="1790700"/>
            <a:ext cx="10744200" cy="41370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79"/>
          <p:cNvSpPr txBox="1">
            <a:spLocks noGrp="1"/>
          </p:cNvSpPr>
          <p:nvPr>
            <p:ph type="title"/>
          </p:nvPr>
        </p:nvSpPr>
        <p:spPr>
          <a:xfrm>
            <a:off x="838200" y="530478"/>
            <a:ext cx="10744200"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35" name="Google Shape;335;p79"/>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Line_halftone_1">
  <p:cSld name="3 Line_halftone_1">
    <p:bg>
      <p:bgPr>
        <a:blipFill>
          <a:blip r:embed="rId2">
            <a:alphaModFix/>
          </a:blip>
          <a:stretch>
            <a:fillRect/>
          </a:stretch>
        </a:blipFill>
        <a:effectLst/>
      </p:bgPr>
    </p:bg>
    <p:spTree>
      <p:nvGrpSpPr>
        <p:cNvPr id="1" name="Shape 336"/>
        <p:cNvGrpSpPr/>
        <p:nvPr/>
      </p:nvGrpSpPr>
      <p:grpSpPr>
        <a:xfrm>
          <a:off x="0" y="0"/>
          <a:ext cx="0" cy="0"/>
          <a:chOff x="0" y="0"/>
          <a:chExt cx="0" cy="0"/>
        </a:xfrm>
      </p:grpSpPr>
      <p:sp>
        <p:nvSpPr>
          <p:cNvPr id="337" name="Google Shape;337;p80"/>
          <p:cNvSpPr txBox="1">
            <a:spLocks noGrp="1"/>
          </p:cNvSpPr>
          <p:nvPr>
            <p:ph type="body" idx="1"/>
          </p:nvPr>
        </p:nvSpPr>
        <p:spPr>
          <a:xfrm>
            <a:off x="838200" y="2352783"/>
            <a:ext cx="10652125" cy="35459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80"/>
          <p:cNvSpPr txBox="1">
            <a:spLocks noGrp="1"/>
          </p:cNvSpPr>
          <p:nvPr>
            <p:ph type="title"/>
          </p:nvPr>
        </p:nvSpPr>
        <p:spPr>
          <a:xfrm>
            <a:off x="838200" y="530478"/>
            <a:ext cx="10689771"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39" name="Google Shape;339;p80"/>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 Line_halftone_2">
  <p:cSld name="3 Line_halftone_2">
    <p:bg>
      <p:bgPr>
        <a:blipFill>
          <a:blip r:embed="rId2">
            <a:alphaModFix/>
          </a:blip>
          <a:stretch>
            <a:fillRect/>
          </a:stretch>
        </a:blipFill>
        <a:effectLst/>
      </p:bgPr>
    </p:bg>
    <p:spTree>
      <p:nvGrpSpPr>
        <p:cNvPr id="1" name="Shape 340"/>
        <p:cNvGrpSpPr/>
        <p:nvPr/>
      </p:nvGrpSpPr>
      <p:grpSpPr>
        <a:xfrm>
          <a:off x="0" y="0"/>
          <a:ext cx="0" cy="0"/>
          <a:chOff x="0" y="0"/>
          <a:chExt cx="0" cy="0"/>
        </a:xfrm>
      </p:grpSpPr>
      <p:sp>
        <p:nvSpPr>
          <p:cNvPr id="341" name="Google Shape;341;p81"/>
          <p:cNvSpPr txBox="1">
            <a:spLocks noGrp="1"/>
          </p:cNvSpPr>
          <p:nvPr>
            <p:ph type="body" idx="1"/>
          </p:nvPr>
        </p:nvSpPr>
        <p:spPr>
          <a:xfrm>
            <a:off x="6096000" y="533400"/>
            <a:ext cx="5494338" cy="5702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81"/>
          <p:cNvSpPr txBox="1">
            <a:spLocks noGrp="1"/>
          </p:cNvSpPr>
          <p:nvPr>
            <p:ph type="title"/>
          </p:nvPr>
        </p:nvSpPr>
        <p:spPr>
          <a:xfrm>
            <a:off x="838200" y="530478"/>
            <a:ext cx="4976973"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43" name="Google Shape;343;p81"/>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
        <p:nvSpPr>
          <p:cNvPr id="344" name="Google Shape;344;p81"/>
          <p:cNvSpPr txBox="1">
            <a:spLocks noGrp="1"/>
          </p:cNvSpPr>
          <p:nvPr>
            <p:ph type="subTitle" idx="2"/>
          </p:nvPr>
        </p:nvSpPr>
        <p:spPr>
          <a:xfrm>
            <a:off x="838200" y="2263312"/>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 Line_gray texture_1">
  <p:cSld name="1 Line_gray texture_1">
    <p:bg>
      <p:bgPr>
        <a:blipFill>
          <a:blip r:embed="rId2">
            <a:alphaModFix amt="69598"/>
          </a:blip>
          <a:stretch>
            <a:fillRect/>
          </a:stretch>
        </a:blipFill>
        <a:effectLst/>
      </p:bgPr>
    </p:bg>
    <p:spTree>
      <p:nvGrpSpPr>
        <p:cNvPr id="1" name="Shape 345"/>
        <p:cNvGrpSpPr/>
        <p:nvPr/>
      </p:nvGrpSpPr>
      <p:grpSpPr>
        <a:xfrm>
          <a:off x="0" y="0"/>
          <a:ext cx="0" cy="0"/>
          <a:chOff x="0" y="0"/>
          <a:chExt cx="0" cy="0"/>
        </a:xfrm>
      </p:grpSpPr>
      <p:sp>
        <p:nvSpPr>
          <p:cNvPr id="346" name="Google Shape;346;p82"/>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82"/>
          <p:cNvSpPr txBox="1">
            <a:spLocks noGrp="1"/>
          </p:cNvSpPr>
          <p:nvPr>
            <p:ph type="title"/>
          </p:nvPr>
        </p:nvSpPr>
        <p:spPr>
          <a:xfrm>
            <a:off x="838200" y="530479"/>
            <a:ext cx="10515600" cy="36847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48" name="Google Shape;348;p82"/>
          <p:cNvCxnSpPr/>
          <p:nvPr/>
        </p:nvCxnSpPr>
        <p:spPr>
          <a:xfrm>
            <a:off x="544743" y="533400"/>
            <a:ext cx="0" cy="374904"/>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 Line_gray texture">
  <p:cSld name="2 Line_gray texture">
    <p:bg>
      <p:bgPr>
        <a:blipFill>
          <a:blip r:embed="rId2">
            <a:alphaModFix amt="70000"/>
          </a:blip>
          <a:stretch>
            <a:fillRect/>
          </a:stretch>
        </a:blipFill>
        <a:effectLst/>
      </p:bgPr>
    </p:bg>
    <p:spTree>
      <p:nvGrpSpPr>
        <p:cNvPr id="1" name="Shape 349"/>
        <p:cNvGrpSpPr/>
        <p:nvPr/>
      </p:nvGrpSpPr>
      <p:grpSpPr>
        <a:xfrm>
          <a:off x="0" y="0"/>
          <a:ext cx="0" cy="0"/>
          <a:chOff x="0" y="0"/>
          <a:chExt cx="0" cy="0"/>
        </a:xfrm>
      </p:grpSpPr>
      <p:sp>
        <p:nvSpPr>
          <p:cNvPr id="350" name="Google Shape;350;p83"/>
          <p:cNvSpPr txBox="1">
            <a:spLocks noGrp="1"/>
          </p:cNvSpPr>
          <p:nvPr>
            <p:ph type="body" idx="1"/>
          </p:nvPr>
        </p:nvSpPr>
        <p:spPr>
          <a:xfrm>
            <a:off x="838200" y="1790700"/>
            <a:ext cx="10744200" cy="41370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1" name="Google Shape;351;p83"/>
          <p:cNvSpPr txBox="1">
            <a:spLocks noGrp="1"/>
          </p:cNvSpPr>
          <p:nvPr>
            <p:ph type="title"/>
          </p:nvPr>
        </p:nvSpPr>
        <p:spPr>
          <a:xfrm>
            <a:off x="838200" y="530478"/>
            <a:ext cx="10744200"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52" name="Google Shape;352;p83"/>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 Line_gray texture">
  <p:cSld name="3 Line_gray texture">
    <p:bg>
      <p:bgPr>
        <a:blipFill>
          <a:blip r:embed="rId2">
            <a:alphaModFix amt="70000"/>
          </a:blip>
          <a:stretch>
            <a:fillRect/>
          </a:stretch>
        </a:blipFill>
        <a:effectLst/>
      </p:bgPr>
    </p:bg>
    <p:spTree>
      <p:nvGrpSpPr>
        <p:cNvPr id="1" name="Shape 353"/>
        <p:cNvGrpSpPr/>
        <p:nvPr/>
      </p:nvGrpSpPr>
      <p:grpSpPr>
        <a:xfrm>
          <a:off x="0" y="0"/>
          <a:ext cx="0" cy="0"/>
          <a:chOff x="0" y="0"/>
          <a:chExt cx="0" cy="0"/>
        </a:xfrm>
      </p:grpSpPr>
      <p:sp>
        <p:nvSpPr>
          <p:cNvPr id="354" name="Google Shape;354;p84"/>
          <p:cNvSpPr txBox="1">
            <a:spLocks noGrp="1"/>
          </p:cNvSpPr>
          <p:nvPr>
            <p:ph type="body" idx="1"/>
          </p:nvPr>
        </p:nvSpPr>
        <p:spPr>
          <a:xfrm>
            <a:off x="838200" y="2352783"/>
            <a:ext cx="10652125" cy="35459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84"/>
          <p:cNvSpPr txBox="1">
            <a:spLocks noGrp="1"/>
          </p:cNvSpPr>
          <p:nvPr>
            <p:ph type="title"/>
          </p:nvPr>
        </p:nvSpPr>
        <p:spPr>
          <a:xfrm>
            <a:off x="838200" y="530478"/>
            <a:ext cx="10689771"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56" name="Google Shape;356;p84"/>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ark Cover 2">
  <p:cSld name="Dark Cover 2">
    <p:bg>
      <p:bgPr>
        <a:solidFill>
          <a:schemeClr val="dk2"/>
        </a:solidFill>
        <a:effectLst/>
      </p:bgPr>
    </p:bg>
    <p:spTree>
      <p:nvGrpSpPr>
        <p:cNvPr id="1" name="Shape 111"/>
        <p:cNvGrpSpPr/>
        <p:nvPr/>
      </p:nvGrpSpPr>
      <p:grpSpPr>
        <a:xfrm>
          <a:off x="0" y="0"/>
          <a:ext cx="0" cy="0"/>
          <a:chOff x="0" y="0"/>
          <a:chExt cx="0" cy="0"/>
        </a:xfrm>
      </p:grpSpPr>
      <p:sp>
        <p:nvSpPr>
          <p:cNvPr id="112" name="Google Shape;112;p40"/>
          <p:cNvSpPr/>
          <p:nvPr/>
        </p:nvSpPr>
        <p:spPr>
          <a:xfrm>
            <a:off x="0" y="6337300"/>
            <a:ext cx="12179300" cy="52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3" name="Google Shape;113;p40" descr="A black background with white dots&#10;&#10;Description automatically generated with medium confidence"/>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114" name="Google Shape;114;p40"/>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15" name="Google Shape;115;p40"/>
          <p:cNvPicPr preferRelativeResize="0"/>
          <p:nvPr/>
        </p:nvPicPr>
        <p:blipFill rotWithShape="1">
          <a:blip r:embed="rId3">
            <a:alphaModFix/>
          </a:blip>
          <a:srcRect/>
          <a:stretch/>
        </p:blipFill>
        <p:spPr>
          <a:xfrm>
            <a:off x="708160" y="705916"/>
            <a:ext cx="3374036" cy="917874"/>
          </a:xfrm>
          <a:prstGeom prst="rect">
            <a:avLst/>
          </a:prstGeom>
          <a:noFill/>
          <a:ln>
            <a:noFill/>
          </a:ln>
        </p:spPr>
      </p:pic>
      <p:sp>
        <p:nvSpPr>
          <p:cNvPr id="116" name="Google Shape;116;p40"/>
          <p:cNvSpPr txBox="1">
            <a:spLocks noGrp="1"/>
          </p:cNvSpPr>
          <p:nvPr>
            <p:ph type="subTitle" idx="1"/>
          </p:nvPr>
        </p:nvSpPr>
        <p:spPr>
          <a:xfrm>
            <a:off x="1402995" y="4497865"/>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17" name="Google Shape;117;p40"/>
          <p:cNvSpPr txBox="1">
            <a:spLocks noGrp="1"/>
          </p:cNvSpPr>
          <p:nvPr>
            <p:ph type="body" idx="2"/>
          </p:nvPr>
        </p:nvSpPr>
        <p:spPr>
          <a:xfrm>
            <a:off x="1402995" y="5059393"/>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se study_2">
  <p:cSld name="Case study_2">
    <p:bg>
      <p:bgPr>
        <a:solidFill>
          <a:schemeClr val="lt1"/>
        </a:solidFill>
        <a:effectLst/>
      </p:bgPr>
    </p:bg>
    <p:spTree>
      <p:nvGrpSpPr>
        <p:cNvPr id="1" name="Shape 357"/>
        <p:cNvGrpSpPr/>
        <p:nvPr/>
      </p:nvGrpSpPr>
      <p:grpSpPr>
        <a:xfrm>
          <a:off x="0" y="0"/>
          <a:ext cx="0" cy="0"/>
          <a:chOff x="0" y="0"/>
          <a:chExt cx="0" cy="0"/>
        </a:xfrm>
      </p:grpSpPr>
      <p:sp>
        <p:nvSpPr>
          <p:cNvPr id="358" name="Google Shape;358;p85"/>
          <p:cNvSpPr txBox="1">
            <a:spLocks noGrp="1"/>
          </p:cNvSpPr>
          <p:nvPr>
            <p:ph type="body" idx="1"/>
          </p:nvPr>
        </p:nvSpPr>
        <p:spPr>
          <a:xfrm>
            <a:off x="1181101" y="3429000"/>
            <a:ext cx="27940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85"/>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60" name="Google Shape;360;p85"/>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
        <p:nvSpPr>
          <p:cNvPr id="361" name="Google Shape;361;p85"/>
          <p:cNvSpPr txBox="1">
            <a:spLocks noGrp="1"/>
          </p:cNvSpPr>
          <p:nvPr>
            <p:ph type="subTitle" idx="2"/>
          </p:nvPr>
        </p:nvSpPr>
        <p:spPr>
          <a:xfrm>
            <a:off x="927101" y="2806700"/>
            <a:ext cx="3302000" cy="368522"/>
          </a:xfrm>
          <a:prstGeom prst="rect">
            <a:avLst/>
          </a:prstGeom>
          <a:noFill/>
          <a:ln>
            <a:noFill/>
          </a:ln>
        </p:spPr>
        <p:txBody>
          <a:bodyPr spcFirstLastPara="1" wrap="square" lIns="0" tIns="0" rIns="0" bIns="0" anchor="t" anchorCtr="0">
            <a:noAutofit/>
          </a:bodyPr>
          <a:lstStyle>
            <a:lvl1pPr lvl="0" algn="ctr">
              <a:lnSpc>
                <a:spcPct val="100000"/>
              </a:lnSpc>
              <a:spcBef>
                <a:spcPts val="1000"/>
              </a:spcBef>
              <a:spcAft>
                <a:spcPts val="0"/>
              </a:spcAft>
              <a:buSzPts val="2400"/>
              <a:buFont typeface="Arial"/>
              <a:buNone/>
              <a:defRPr sz="2400" b="1">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62" name="Google Shape;362;p85"/>
          <p:cNvSpPr txBox="1">
            <a:spLocks noGrp="1"/>
          </p:cNvSpPr>
          <p:nvPr>
            <p:ph type="body" idx="3"/>
          </p:nvPr>
        </p:nvSpPr>
        <p:spPr>
          <a:xfrm>
            <a:off x="4699001" y="3429000"/>
            <a:ext cx="27940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85"/>
          <p:cNvSpPr txBox="1">
            <a:spLocks noGrp="1"/>
          </p:cNvSpPr>
          <p:nvPr>
            <p:ph type="body" idx="4"/>
          </p:nvPr>
        </p:nvSpPr>
        <p:spPr>
          <a:xfrm>
            <a:off x="8242301" y="3429000"/>
            <a:ext cx="27940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85"/>
          <p:cNvSpPr txBox="1">
            <a:spLocks noGrp="1"/>
          </p:cNvSpPr>
          <p:nvPr>
            <p:ph type="body" idx="5"/>
          </p:nvPr>
        </p:nvSpPr>
        <p:spPr>
          <a:xfrm>
            <a:off x="4508500" y="2806700"/>
            <a:ext cx="3124200" cy="431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SzPts val="2400"/>
              <a:buFont typeface="Arial"/>
              <a:buNone/>
              <a:defRPr sz="2400" b="1" i="0">
                <a:solidFill>
                  <a:schemeClr val="lt2"/>
                </a:solidFill>
                <a:latin typeface="Arial"/>
                <a:ea typeface="Arial"/>
                <a:cs typeface="Arial"/>
                <a:sym typeface="Arial"/>
              </a:defRPr>
            </a:lvl1pPr>
            <a:lvl2pPr marL="914400" lvl="1" indent="-3175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marL="1371600" lvl="2" indent="-3048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marL="1828800" lvl="3" indent="-28956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marL="2286000" lvl="4" indent="-28956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85"/>
          <p:cNvSpPr txBox="1">
            <a:spLocks noGrp="1"/>
          </p:cNvSpPr>
          <p:nvPr>
            <p:ph type="body" idx="6"/>
          </p:nvPr>
        </p:nvSpPr>
        <p:spPr>
          <a:xfrm>
            <a:off x="8077200" y="2806700"/>
            <a:ext cx="3124200" cy="431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SzPts val="2400"/>
              <a:buFont typeface="Arial"/>
              <a:buNone/>
              <a:defRPr sz="2400" b="1" i="0">
                <a:solidFill>
                  <a:schemeClr val="lt2"/>
                </a:solidFill>
                <a:latin typeface="Arial"/>
                <a:ea typeface="Arial"/>
                <a:cs typeface="Arial"/>
                <a:sym typeface="Arial"/>
              </a:defRPr>
            </a:lvl1pPr>
            <a:lvl2pPr marL="914400" lvl="1" indent="-3175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marL="1371600" lvl="2" indent="-3048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marL="1828800" lvl="3" indent="-28956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marL="2286000" lvl="4" indent="-28956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6" name="Google Shape;366;p85"/>
          <p:cNvPicPr preferRelativeResize="0"/>
          <p:nvPr/>
        </p:nvPicPr>
        <p:blipFill rotWithShape="1">
          <a:blip r:embed="rId2">
            <a:alphaModFix/>
          </a:blip>
          <a:srcRect/>
          <a:stretch/>
        </p:blipFill>
        <p:spPr>
          <a:xfrm>
            <a:off x="-436228" y="-67112"/>
            <a:ext cx="12866848" cy="72376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se study_3">
  <p:cSld name="Case study_3">
    <p:bg>
      <p:bgPr>
        <a:solidFill>
          <a:schemeClr val="dk2"/>
        </a:solidFill>
        <a:effectLst/>
      </p:bgPr>
    </p:bg>
    <p:spTree>
      <p:nvGrpSpPr>
        <p:cNvPr id="1" name="Shape 367"/>
        <p:cNvGrpSpPr/>
        <p:nvPr/>
      </p:nvGrpSpPr>
      <p:grpSpPr>
        <a:xfrm>
          <a:off x="0" y="0"/>
          <a:ext cx="0" cy="0"/>
          <a:chOff x="0" y="0"/>
          <a:chExt cx="0" cy="0"/>
        </a:xfrm>
      </p:grpSpPr>
      <p:pic>
        <p:nvPicPr>
          <p:cNvPr id="368" name="Google Shape;368;p86"/>
          <p:cNvPicPr preferRelativeResize="0"/>
          <p:nvPr/>
        </p:nvPicPr>
        <p:blipFill rotWithShape="1">
          <a:blip r:embed="rId2">
            <a:alphaModFix/>
          </a:blip>
          <a:srcRect/>
          <a:stretch/>
        </p:blipFill>
        <p:spPr>
          <a:xfrm>
            <a:off x="0" y="-36178"/>
            <a:ext cx="12256316" cy="6894178"/>
          </a:xfrm>
          <a:prstGeom prst="rect">
            <a:avLst/>
          </a:prstGeom>
          <a:noFill/>
          <a:ln>
            <a:noFill/>
          </a:ln>
        </p:spPr>
      </p:pic>
      <p:sp>
        <p:nvSpPr>
          <p:cNvPr id="369" name="Google Shape;369;p86"/>
          <p:cNvSpPr txBox="1">
            <a:spLocks noGrp="1"/>
          </p:cNvSpPr>
          <p:nvPr>
            <p:ph type="body" idx="1"/>
          </p:nvPr>
        </p:nvSpPr>
        <p:spPr>
          <a:xfrm>
            <a:off x="952500" y="2413000"/>
            <a:ext cx="3327400" cy="2324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04800" algn="l">
              <a:lnSpc>
                <a:spcPct val="100000"/>
              </a:lnSpc>
              <a:spcBef>
                <a:spcPts val="300"/>
              </a:spcBef>
              <a:spcAft>
                <a:spcPts val="0"/>
              </a:spcAft>
              <a:buClr>
                <a:schemeClr val="lt1"/>
              </a:buClr>
              <a:buSzPts val="1200"/>
              <a:buChar char="-"/>
              <a:defRPr>
                <a:solidFill>
                  <a:schemeClr val="lt1"/>
                </a:solidFill>
              </a:defRPr>
            </a:lvl3pPr>
            <a:lvl4pPr marL="1828800" lvl="3" indent="-289560" algn="l">
              <a:lnSpc>
                <a:spcPct val="100000"/>
              </a:lnSpc>
              <a:spcBef>
                <a:spcPts val="300"/>
              </a:spcBef>
              <a:spcAft>
                <a:spcPts val="0"/>
              </a:spcAft>
              <a:buClr>
                <a:schemeClr val="lt1"/>
              </a:buClr>
              <a:buSzPts val="960"/>
              <a:buChar char="o"/>
              <a:defRPr>
                <a:solidFill>
                  <a:schemeClr val="lt1"/>
                </a:solidFill>
              </a:defRPr>
            </a:lvl4pPr>
            <a:lvl5pPr marL="2286000" lvl="4" indent="-289560" algn="l">
              <a:lnSpc>
                <a:spcPct val="100000"/>
              </a:lnSpc>
              <a:spcBef>
                <a:spcPts val="300"/>
              </a:spcBef>
              <a:spcAft>
                <a:spcPts val="0"/>
              </a:spcAft>
              <a:buClr>
                <a:schemeClr val="lt1"/>
              </a:buClr>
              <a:buSzPts val="960"/>
              <a:buChar char="•"/>
              <a:defRPr>
                <a:solidFill>
                  <a:schemeClr val="lt1"/>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86"/>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71" name="Google Shape;371;p86"/>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
        <p:nvSpPr>
          <p:cNvPr id="372" name="Google Shape;372;p86"/>
          <p:cNvSpPr txBox="1">
            <a:spLocks noGrp="1"/>
          </p:cNvSpPr>
          <p:nvPr>
            <p:ph type="subTitle" idx="2"/>
          </p:nvPr>
        </p:nvSpPr>
        <p:spPr>
          <a:xfrm>
            <a:off x="927101" y="1790700"/>
            <a:ext cx="3302000" cy="368522"/>
          </a:xfrm>
          <a:prstGeom prst="rect">
            <a:avLst/>
          </a:prstGeom>
          <a:noFill/>
          <a:ln>
            <a:noFill/>
          </a:ln>
        </p:spPr>
        <p:txBody>
          <a:bodyPr spcFirstLastPara="1" wrap="square" lIns="0" tIns="0" rIns="0" bIns="0" anchor="t" anchorCtr="0">
            <a:noAutofit/>
          </a:bodyPr>
          <a:lstStyle>
            <a:lvl1pPr lvl="0" algn="ctr">
              <a:lnSpc>
                <a:spcPct val="100000"/>
              </a:lnSpc>
              <a:spcBef>
                <a:spcPts val="1000"/>
              </a:spcBef>
              <a:spcAft>
                <a:spcPts val="0"/>
              </a:spcAft>
              <a:buSzPts val="2400"/>
              <a:buFont typeface="Arial"/>
              <a:buNone/>
              <a:defRPr sz="2400" b="1">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73" name="Google Shape;373;p86"/>
          <p:cNvSpPr txBox="1">
            <a:spLocks noGrp="1"/>
          </p:cNvSpPr>
          <p:nvPr>
            <p:ph type="body" idx="3"/>
          </p:nvPr>
        </p:nvSpPr>
        <p:spPr>
          <a:xfrm>
            <a:off x="4851400" y="2413000"/>
            <a:ext cx="3098800" cy="2324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04800" algn="l">
              <a:lnSpc>
                <a:spcPct val="100000"/>
              </a:lnSpc>
              <a:spcBef>
                <a:spcPts val="300"/>
              </a:spcBef>
              <a:spcAft>
                <a:spcPts val="0"/>
              </a:spcAft>
              <a:buClr>
                <a:schemeClr val="lt1"/>
              </a:buClr>
              <a:buSzPts val="1200"/>
              <a:buChar char="-"/>
              <a:defRPr>
                <a:solidFill>
                  <a:schemeClr val="lt1"/>
                </a:solidFill>
              </a:defRPr>
            </a:lvl3pPr>
            <a:lvl4pPr marL="1828800" lvl="3" indent="-289560" algn="l">
              <a:lnSpc>
                <a:spcPct val="100000"/>
              </a:lnSpc>
              <a:spcBef>
                <a:spcPts val="300"/>
              </a:spcBef>
              <a:spcAft>
                <a:spcPts val="0"/>
              </a:spcAft>
              <a:buClr>
                <a:schemeClr val="lt1"/>
              </a:buClr>
              <a:buSzPts val="960"/>
              <a:buChar char="o"/>
              <a:defRPr>
                <a:solidFill>
                  <a:schemeClr val="lt1"/>
                </a:solidFill>
              </a:defRPr>
            </a:lvl4pPr>
            <a:lvl5pPr marL="2286000" lvl="4" indent="-289560" algn="l">
              <a:lnSpc>
                <a:spcPct val="100000"/>
              </a:lnSpc>
              <a:spcBef>
                <a:spcPts val="300"/>
              </a:spcBef>
              <a:spcAft>
                <a:spcPts val="0"/>
              </a:spcAft>
              <a:buClr>
                <a:schemeClr val="lt1"/>
              </a:buClr>
              <a:buSzPts val="960"/>
              <a:buChar char="•"/>
              <a:defRPr>
                <a:solidFill>
                  <a:schemeClr val="lt1"/>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86"/>
          <p:cNvSpPr txBox="1">
            <a:spLocks noGrp="1"/>
          </p:cNvSpPr>
          <p:nvPr>
            <p:ph type="body" idx="4"/>
          </p:nvPr>
        </p:nvSpPr>
        <p:spPr>
          <a:xfrm>
            <a:off x="8623300" y="2413000"/>
            <a:ext cx="3098800" cy="2324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04800" algn="l">
              <a:lnSpc>
                <a:spcPct val="100000"/>
              </a:lnSpc>
              <a:spcBef>
                <a:spcPts val="300"/>
              </a:spcBef>
              <a:spcAft>
                <a:spcPts val="0"/>
              </a:spcAft>
              <a:buClr>
                <a:schemeClr val="lt1"/>
              </a:buClr>
              <a:buSzPts val="1200"/>
              <a:buChar char="-"/>
              <a:defRPr>
                <a:solidFill>
                  <a:schemeClr val="lt1"/>
                </a:solidFill>
              </a:defRPr>
            </a:lvl3pPr>
            <a:lvl4pPr marL="1828800" lvl="3" indent="-289560" algn="l">
              <a:lnSpc>
                <a:spcPct val="100000"/>
              </a:lnSpc>
              <a:spcBef>
                <a:spcPts val="300"/>
              </a:spcBef>
              <a:spcAft>
                <a:spcPts val="0"/>
              </a:spcAft>
              <a:buClr>
                <a:schemeClr val="lt1"/>
              </a:buClr>
              <a:buSzPts val="960"/>
              <a:buChar char="o"/>
              <a:defRPr>
                <a:solidFill>
                  <a:schemeClr val="lt1"/>
                </a:solidFill>
              </a:defRPr>
            </a:lvl4pPr>
            <a:lvl5pPr marL="2286000" lvl="4" indent="-289560" algn="l">
              <a:lnSpc>
                <a:spcPct val="100000"/>
              </a:lnSpc>
              <a:spcBef>
                <a:spcPts val="300"/>
              </a:spcBef>
              <a:spcAft>
                <a:spcPts val="0"/>
              </a:spcAft>
              <a:buClr>
                <a:schemeClr val="lt1"/>
              </a:buClr>
              <a:buSzPts val="960"/>
              <a:buChar char="•"/>
              <a:defRPr>
                <a:solidFill>
                  <a:schemeClr val="lt1"/>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86"/>
          <p:cNvSpPr txBox="1">
            <a:spLocks noGrp="1"/>
          </p:cNvSpPr>
          <p:nvPr>
            <p:ph type="body" idx="5"/>
          </p:nvPr>
        </p:nvSpPr>
        <p:spPr>
          <a:xfrm>
            <a:off x="4826000" y="1790700"/>
            <a:ext cx="3124200" cy="431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SzPts val="2400"/>
              <a:buFont typeface="Arial"/>
              <a:buNone/>
              <a:defRPr sz="2400" b="1" i="0">
                <a:solidFill>
                  <a:schemeClr val="lt2"/>
                </a:solidFill>
                <a:latin typeface="Arial"/>
                <a:ea typeface="Arial"/>
                <a:cs typeface="Arial"/>
                <a:sym typeface="Arial"/>
              </a:defRPr>
            </a:lvl1pPr>
            <a:lvl2pPr marL="914400" lvl="1" indent="-3175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marL="1371600" lvl="2" indent="-3048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marL="1828800" lvl="3" indent="-28956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marL="2286000" lvl="4" indent="-28956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86"/>
          <p:cNvSpPr txBox="1">
            <a:spLocks noGrp="1"/>
          </p:cNvSpPr>
          <p:nvPr>
            <p:ph type="body" idx="6"/>
          </p:nvPr>
        </p:nvSpPr>
        <p:spPr>
          <a:xfrm>
            <a:off x="8597900" y="1790700"/>
            <a:ext cx="3124200" cy="431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SzPts val="2400"/>
              <a:buFont typeface="Arial"/>
              <a:buNone/>
              <a:defRPr sz="2400" b="1" i="0">
                <a:solidFill>
                  <a:schemeClr val="lt2"/>
                </a:solidFill>
                <a:latin typeface="Arial"/>
                <a:ea typeface="Arial"/>
                <a:cs typeface="Arial"/>
                <a:sym typeface="Arial"/>
              </a:defRPr>
            </a:lvl1pPr>
            <a:lvl2pPr marL="914400" lvl="1" indent="-3175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marL="1371600" lvl="2" indent="-3048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marL="1828800" lvl="3" indent="-28956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marL="2286000" lvl="4" indent="-28956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86"/>
          <p:cNvSpPr txBox="1"/>
          <p:nvPr/>
        </p:nvSpPr>
        <p:spPr>
          <a:xfrm>
            <a:off x="1214836" y="6555994"/>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378" name="Google Shape;378;p86"/>
          <p:cNvPicPr preferRelativeResize="0"/>
          <p:nvPr/>
        </p:nvPicPr>
        <p:blipFill rotWithShape="1">
          <a:blip r:embed="rId3">
            <a:alphaModFix/>
          </a:blip>
          <a:srcRect/>
          <a:stretch/>
        </p:blipFill>
        <p:spPr>
          <a:xfrm>
            <a:off x="10541134" y="6314353"/>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ark Cover 3">
  <p:cSld name="1_Dark Cover 3">
    <p:spTree>
      <p:nvGrpSpPr>
        <p:cNvPr id="1" name="Shape 379"/>
        <p:cNvGrpSpPr/>
        <p:nvPr/>
      </p:nvGrpSpPr>
      <p:grpSpPr>
        <a:xfrm>
          <a:off x="0" y="0"/>
          <a:ext cx="0" cy="0"/>
          <a:chOff x="0" y="0"/>
          <a:chExt cx="0" cy="0"/>
        </a:xfrm>
      </p:grpSpPr>
      <p:pic>
        <p:nvPicPr>
          <p:cNvPr id="380" name="Google Shape;380;p87" descr="A picture containing sky, outdoor, scene, stage&#10;&#10;Description automatically generated"/>
          <p:cNvPicPr preferRelativeResize="0"/>
          <p:nvPr/>
        </p:nvPicPr>
        <p:blipFill rotWithShape="1">
          <a:blip r:embed="rId2">
            <a:alphaModFix/>
          </a:blip>
          <a:srcRect/>
          <a:stretch/>
        </p:blipFill>
        <p:spPr>
          <a:xfrm>
            <a:off x="0" y="1790700"/>
            <a:ext cx="12192000" cy="5067300"/>
          </a:xfrm>
          <a:prstGeom prst="rect">
            <a:avLst/>
          </a:prstGeom>
          <a:noFill/>
          <a:ln>
            <a:noFill/>
          </a:ln>
        </p:spPr>
      </p:pic>
      <p:pic>
        <p:nvPicPr>
          <p:cNvPr id="381" name="Google Shape;381;p87"/>
          <p:cNvPicPr preferRelativeResize="0"/>
          <p:nvPr/>
        </p:nvPicPr>
        <p:blipFill rotWithShape="1">
          <a:blip r:embed="rId3">
            <a:alphaModFix/>
          </a:blip>
          <a:srcRect/>
          <a:stretch/>
        </p:blipFill>
        <p:spPr>
          <a:xfrm>
            <a:off x="0" y="71849"/>
            <a:ext cx="12192000" cy="6858000"/>
          </a:xfrm>
          <a:prstGeom prst="rect">
            <a:avLst/>
          </a:prstGeom>
          <a:noFill/>
          <a:ln>
            <a:noFill/>
          </a:ln>
        </p:spPr>
      </p:pic>
      <p:sp>
        <p:nvSpPr>
          <p:cNvPr id="382" name="Google Shape;382;p87"/>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2024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383" name="Google Shape;383;p87"/>
          <p:cNvPicPr preferRelativeResize="0"/>
          <p:nvPr/>
        </p:nvPicPr>
        <p:blipFill rotWithShape="1">
          <a:blip r:embed="rId4">
            <a:alphaModFix/>
          </a:blip>
          <a:srcRect/>
          <a:stretch/>
        </p:blipFill>
        <p:spPr>
          <a:xfrm>
            <a:off x="8757925" y="487715"/>
            <a:ext cx="3099710" cy="843246"/>
          </a:xfrm>
          <a:prstGeom prst="rect">
            <a:avLst/>
          </a:prstGeom>
          <a:noFill/>
          <a:ln>
            <a:noFill/>
          </a:ln>
        </p:spPr>
      </p:pic>
      <p:sp>
        <p:nvSpPr>
          <p:cNvPr id="384" name="Google Shape;384;p87"/>
          <p:cNvSpPr txBox="1">
            <a:spLocks noGrp="1"/>
          </p:cNvSpPr>
          <p:nvPr>
            <p:ph type="body" idx="1"/>
          </p:nvPr>
        </p:nvSpPr>
        <p:spPr>
          <a:xfrm>
            <a:off x="1100820" y="3805862"/>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Font typeface="Arial"/>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5" name="Google Shape;385;p87"/>
          <p:cNvSpPr txBox="1">
            <a:spLocks noGrp="1"/>
          </p:cNvSpPr>
          <p:nvPr>
            <p:ph type="subTitle" idx="2"/>
          </p:nvPr>
        </p:nvSpPr>
        <p:spPr>
          <a:xfrm>
            <a:off x="1100820" y="3234907"/>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Font typeface="Arial"/>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1 Line White 2">
    <p:bg>
      <p:bgPr>
        <a:solidFill>
          <a:schemeClr val="bg1"/>
        </a:solidFill>
        <a:effectLst/>
      </p:bgPr>
    </p:bg>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4F05DF3-4E99-F947-AA03-AC7A1C21B72C}"/>
              </a:ext>
            </a:extLst>
          </p:cNvPr>
          <p:cNvSpPr txBox="1">
            <a:spLocks/>
          </p:cNvSpPr>
          <p:nvPr userDrawn="1"/>
        </p:nvSpPr>
        <p:spPr>
          <a:xfrm>
            <a:off x="228600" y="6477859"/>
            <a:ext cx="343705" cy="234661"/>
          </a:xfrm>
          <a:prstGeom prst="rect">
            <a:avLst/>
          </a:prstGeom>
        </p:spPr>
        <p:txBody>
          <a:bodyPr vert="horz" lIns="0" tIns="0" rIns="0" bIns="0" rtlCol="0" anchor="ctr"/>
          <a:lstStyle>
            <a:defPPr>
              <a:defRPr lang="en-US"/>
            </a:defPPr>
            <a:lvl1pPr algn="l" rtl="0" fontAlgn="base">
              <a:spcBef>
                <a:spcPct val="0"/>
              </a:spcBef>
              <a:spcAft>
                <a:spcPct val="0"/>
              </a:spcAft>
              <a:defRPr sz="1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l" defTabSz="913429"/>
            <a:fld id="{07D5EEEC-7E9B-4092-9E7B-A369FEBCD4FD}" type="slidenum">
              <a:rPr lang="en-US" sz="800" spc="0" smtClean="0">
                <a:solidFill>
                  <a:srgbClr val="3D3D3D"/>
                </a:solidFill>
                <a:latin typeface="Arial" panose="020B0604020202020204" pitchFamily="34" charset="0"/>
                <a:ea typeface="IBM Plex Sans" charset="0"/>
                <a:cs typeface="Arial" panose="020B0604020202020204" pitchFamily="34" charset="0"/>
              </a:rPr>
              <a:pPr algn="l" defTabSz="913429"/>
              <a:t>‹#›</a:t>
            </a:fld>
            <a:endParaRPr lang="en-US" sz="800" spc="0">
              <a:solidFill>
                <a:srgbClr val="3D3D3D"/>
              </a:solidFill>
              <a:latin typeface="Arial" panose="020B0604020202020204" pitchFamily="34" charset="0"/>
              <a:ea typeface="IBM Plex Sans" charset="0"/>
              <a:cs typeface="Arial" panose="020B0604020202020204" pitchFamily="34" charset="0"/>
            </a:endParaRPr>
          </a:p>
        </p:txBody>
      </p:sp>
      <p:sp>
        <p:nvSpPr>
          <p:cNvPr id="11" name="Subtitle 2">
            <a:extLst>
              <a:ext uri="{FF2B5EF4-FFF2-40B4-BE49-F238E27FC236}">
                <a16:creationId xmlns:a16="http://schemas.microsoft.com/office/drawing/2014/main" id="{988EA061-9C31-1145-9DE2-6F81398D02A1}"/>
              </a:ext>
            </a:extLst>
          </p:cNvPr>
          <p:cNvSpPr>
            <a:spLocks noGrp="1"/>
          </p:cNvSpPr>
          <p:nvPr>
            <p:ph type="subTitle" idx="1" hasCustomPrompt="1"/>
          </p:nvPr>
        </p:nvSpPr>
        <p:spPr>
          <a:xfrm>
            <a:off x="838200" y="1132533"/>
            <a:ext cx="10640772" cy="368522"/>
          </a:xfrm>
          <a:prstGeom prst="rect">
            <a:avLst/>
          </a:prstGeom>
        </p:spPr>
        <p:txBody>
          <a:bodyPr lIns="0" rIns="0">
            <a:noAutofit/>
          </a:bodyPr>
          <a:lstStyle>
            <a:lvl1pPr marL="0" indent="0" algn="l">
              <a:buNone/>
              <a:defRPr sz="2000" b="1">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text</a:t>
            </a:r>
          </a:p>
        </p:txBody>
      </p:sp>
      <p:sp>
        <p:nvSpPr>
          <p:cNvPr id="4" name="Text Placeholder 3">
            <a:extLst>
              <a:ext uri="{FF2B5EF4-FFF2-40B4-BE49-F238E27FC236}">
                <a16:creationId xmlns:a16="http://schemas.microsoft.com/office/drawing/2014/main" id="{B091DC6E-381A-AD43-A785-A9D8357E368E}"/>
              </a:ext>
            </a:extLst>
          </p:cNvPr>
          <p:cNvSpPr>
            <a:spLocks noGrp="1"/>
          </p:cNvSpPr>
          <p:nvPr>
            <p:ph type="body" sz="quarter" idx="11"/>
          </p:nvPr>
        </p:nvSpPr>
        <p:spPr>
          <a:xfrm>
            <a:off x="838200" y="1819860"/>
            <a:ext cx="11353800" cy="39846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4">
            <a:extLst>
              <a:ext uri="{FF2B5EF4-FFF2-40B4-BE49-F238E27FC236}">
                <a16:creationId xmlns:a16="http://schemas.microsoft.com/office/drawing/2014/main" id="{56676D5D-F948-864C-A056-8678DEDF55E0}"/>
              </a:ext>
            </a:extLst>
          </p:cNvPr>
          <p:cNvSpPr>
            <a:spLocks noGrp="1"/>
          </p:cNvSpPr>
          <p:nvPr>
            <p:ph type="title" hasCustomPrompt="1"/>
          </p:nvPr>
        </p:nvSpPr>
        <p:spPr>
          <a:xfrm>
            <a:off x="838200" y="530479"/>
            <a:ext cx="10515600" cy="445566"/>
          </a:xfrm>
          <a:prstGeom prst="rect">
            <a:avLst/>
          </a:prstGeom>
        </p:spPr>
        <p:txBody>
          <a:bodyPr vert="horz" lIns="0" tIns="0" rIns="0" bIns="0" rtlCol="0" anchor="ctr">
            <a:noAutofit/>
          </a:bodyPr>
          <a:lstStyle>
            <a:lvl1pPr>
              <a:lnSpc>
                <a:spcPct val="100000"/>
              </a:lnSpc>
              <a:defRPr>
                <a:solidFill>
                  <a:schemeClr val="tx2"/>
                </a:solidFill>
              </a:defRPr>
            </a:lvl1pPr>
          </a:lstStyle>
          <a:p>
            <a:r>
              <a:rPr lang="en-US" dirty="0"/>
              <a:t>One Line Header</a:t>
            </a:r>
          </a:p>
        </p:txBody>
      </p:sp>
      <p:cxnSp>
        <p:nvCxnSpPr>
          <p:cNvPr id="9" name="Straight Connector 8">
            <a:extLst>
              <a:ext uri="{FF2B5EF4-FFF2-40B4-BE49-F238E27FC236}">
                <a16:creationId xmlns:a16="http://schemas.microsoft.com/office/drawing/2014/main" id="{5F01C72E-2F8C-2349-8C25-723AED84EEE1}"/>
              </a:ext>
            </a:extLst>
          </p:cNvPr>
          <p:cNvCxnSpPr>
            <a:cxnSpLocks/>
          </p:cNvCxnSpPr>
          <p:nvPr userDrawn="1"/>
        </p:nvCxnSpPr>
        <p:spPr>
          <a:xfrm>
            <a:off x="544743" y="533400"/>
            <a:ext cx="0" cy="457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15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hite Cover 1">
  <p:cSld name="White Cover 1">
    <p:spTree>
      <p:nvGrpSpPr>
        <p:cNvPr id="1" name="Shape 118"/>
        <p:cNvGrpSpPr/>
        <p:nvPr/>
      </p:nvGrpSpPr>
      <p:grpSpPr>
        <a:xfrm>
          <a:off x="0" y="0"/>
          <a:ext cx="0" cy="0"/>
          <a:chOff x="0" y="0"/>
          <a:chExt cx="0" cy="0"/>
        </a:xfrm>
      </p:grpSpPr>
      <p:pic>
        <p:nvPicPr>
          <p:cNvPr id="119" name="Google Shape;119;p41" descr="A picture containing sky, outdoor, scene, stage&#10;&#10;Description automatically generated"/>
          <p:cNvPicPr preferRelativeResize="0"/>
          <p:nvPr/>
        </p:nvPicPr>
        <p:blipFill rotWithShape="1">
          <a:blip r:embed="rId2">
            <a:alphaModFix/>
          </a:blip>
          <a:srcRect/>
          <a:stretch/>
        </p:blipFill>
        <p:spPr>
          <a:xfrm>
            <a:off x="0" y="1790700"/>
            <a:ext cx="12192000" cy="5067300"/>
          </a:xfrm>
          <a:prstGeom prst="rect">
            <a:avLst/>
          </a:prstGeom>
          <a:noFill/>
          <a:ln>
            <a:noFill/>
          </a:ln>
        </p:spPr>
      </p:pic>
      <p:pic>
        <p:nvPicPr>
          <p:cNvPr id="120" name="Google Shape;120;p41"/>
          <p:cNvPicPr preferRelativeResize="0"/>
          <p:nvPr/>
        </p:nvPicPr>
        <p:blipFill rotWithShape="1">
          <a:blip r:embed="rId3">
            <a:alphaModFix/>
          </a:blip>
          <a:srcRect/>
          <a:stretch/>
        </p:blipFill>
        <p:spPr>
          <a:xfrm>
            <a:off x="-1860" y="141402"/>
            <a:ext cx="12213351" cy="6870010"/>
          </a:xfrm>
          <a:prstGeom prst="rect">
            <a:avLst/>
          </a:prstGeom>
          <a:noFill/>
          <a:ln>
            <a:noFill/>
          </a:ln>
        </p:spPr>
      </p:pic>
      <p:sp>
        <p:nvSpPr>
          <p:cNvPr id="121" name="Google Shape;121;p41"/>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22" name="Google Shape;122;p41"/>
          <p:cNvPicPr preferRelativeResize="0"/>
          <p:nvPr/>
        </p:nvPicPr>
        <p:blipFill rotWithShape="1">
          <a:blip r:embed="rId4">
            <a:alphaModFix/>
          </a:blip>
          <a:srcRect/>
          <a:stretch/>
        </p:blipFill>
        <p:spPr>
          <a:xfrm>
            <a:off x="8757925" y="487715"/>
            <a:ext cx="3099710" cy="843245"/>
          </a:xfrm>
          <a:prstGeom prst="rect">
            <a:avLst/>
          </a:prstGeom>
          <a:noFill/>
          <a:ln>
            <a:noFill/>
          </a:ln>
        </p:spPr>
      </p:pic>
      <p:sp>
        <p:nvSpPr>
          <p:cNvPr id="123" name="Google Shape;123;p41"/>
          <p:cNvSpPr txBox="1">
            <a:spLocks noGrp="1"/>
          </p:cNvSpPr>
          <p:nvPr>
            <p:ph type="body" idx="1"/>
          </p:nvPr>
        </p:nvSpPr>
        <p:spPr>
          <a:xfrm>
            <a:off x="1100820" y="3805862"/>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dk2"/>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1"/>
          <p:cNvSpPr txBox="1">
            <a:spLocks noGrp="1"/>
          </p:cNvSpPr>
          <p:nvPr>
            <p:ph type="subTitle" idx="2"/>
          </p:nvPr>
        </p:nvSpPr>
        <p:spPr>
          <a:xfrm>
            <a:off x="1100820" y="3234907"/>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ark Cover 3">
  <p:cSld name="Dark Cover 3">
    <p:spTree>
      <p:nvGrpSpPr>
        <p:cNvPr id="1" name="Shape 125"/>
        <p:cNvGrpSpPr/>
        <p:nvPr/>
      </p:nvGrpSpPr>
      <p:grpSpPr>
        <a:xfrm>
          <a:off x="0" y="0"/>
          <a:ext cx="0" cy="0"/>
          <a:chOff x="0" y="0"/>
          <a:chExt cx="0" cy="0"/>
        </a:xfrm>
      </p:grpSpPr>
      <p:pic>
        <p:nvPicPr>
          <p:cNvPr id="126" name="Google Shape;126;p42" descr="A picture containing sky, outdoor, scene, stage&#10;&#10;Description automatically generated"/>
          <p:cNvPicPr preferRelativeResize="0"/>
          <p:nvPr/>
        </p:nvPicPr>
        <p:blipFill rotWithShape="1">
          <a:blip r:embed="rId2">
            <a:alphaModFix/>
          </a:blip>
          <a:srcRect/>
          <a:stretch/>
        </p:blipFill>
        <p:spPr>
          <a:xfrm>
            <a:off x="0" y="1790700"/>
            <a:ext cx="12192000" cy="5067300"/>
          </a:xfrm>
          <a:prstGeom prst="rect">
            <a:avLst/>
          </a:prstGeom>
          <a:noFill/>
          <a:ln>
            <a:noFill/>
          </a:ln>
        </p:spPr>
      </p:pic>
      <p:pic>
        <p:nvPicPr>
          <p:cNvPr id="127" name="Google Shape;127;p42"/>
          <p:cNvPicPr preferRelativeResize="0"/>
          <p:nvPr/>
        </p:nvPicPr>
        <p:blipFill rotWithShape="1">
          <a:blip r:embed="rId3">
            <a:alphaModFix/>
          </a:blip>
          <a:srcRect/>
          <a:stretch/>
        </p:blipFill>
        <p:spPr>
          <a:xfrm>
            <a:off x="0" y="71849"/>
            <a:ext cx="12192000" cy="6858000"/>
          </a:xfrm>
          <a:prstGeom prst="rect">
            <a:avLst/>
          </a:prstGeom>
          <a:noFill/>
          <a:ln>
            <a:noFill/>
          </a:ln>
        </p:spPr>
      </p:pic>
      <p:sp>
        <p:nvSpPr>
          <p:cNvPr id="128" name="Google Shape;128;p42"/>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29" name="Google Shape;129;p42"/>
          <p:cNvPicPr preferRelativeResize="0"/>
          <p:nvPr/>
        </p:nvPicPr>
        <p:blipFill rotWithShape="1">
          <a:blip r:embed="rId4">
            <a:alphaModFix/>
          </a:blip>
          <a:srcRect/>
          <a:stretch/>
        </p:blipFill>
        <p:spPr>
          <a:xfrm>
            <a:off x="8757925" y="487715"/>
            <a:ext cx="3099710" cy="843246"/>
          </a:xfrm>
          <a:prstGeom prst="rect">
            <a:avLst/>
          </a:prstGeom>
          <a:noFill/>
          <a:ln>
            <a:noFill/>
          </a:ln>
        </p:spPr>
      </p:pic>
      <p:sp>
        <p:nvSpPr>
          <p:cNvPr id="130" name="Google Shape;130;p42"/>
          <p:cNvSpPr txBox="1">
            <a:spLocks noGrp="1"/>
          </p:cNvSpPr>
          <p:nvPr>
            <p:ph type="body" idx="1"/>
          </p:nvPr>
        </p:nvSpPr>
        <p:spPr>
          <a:xfrm>
            <a:off x="1100820" y="3805862"/>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2"/>
          <p:cNvSpPr txBox="1">
            <a:spLocks noGrp="1"/>
          </p:cNvSpPr>
          <p:nvPr>
            <p:ph type="subTitle" idx="2"/>
          </p:nvPr>
        </p:nvSpPr>
        <p:spPr>
          <a:xfrm>
            <a:off x="1100820" y="3234907"/>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vOps White 1">
  <p:cSld name="DevOps White 1">
    <p:spTree>
      <p:nvGrpSpPr>
        <p:cNvPr id="1" name="Shape 132"/>
        <p:cNvGrpSpPr/>
        <p:nvPr/>
      </p:nvGrpSpPr>
      <p:grpSpPr>
        <a:xfrm>
          <a:off x="0" y="0"/>
          <a:ext cx="0" cy="0"/>
          <a:chOff x="0" y="0"/>
          <a:chExt cx="0" cy="0"/>
        </a:xfrm>
      </p:grpSpPr>
      <p:pic>
        <p:nvPicPr>
          <p:cNvPr id="133" name="Google Shape;133;p43"/>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134" name="Google Shape;134;p43"/>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35" name="Google Shape;135;p43"/>
          <p:cNvSpPr>
            <a:spLocks noGrp="1"/>
          </p:cNvSpPr>
          <p:nvPr>
            <p:ph type="pic" idx="2"/>
          </p:nvPr>
        </p:nvSpPr>
        <p:spPr>
          <a:xfrm>
            <a:off x="6882937" y="99566"/>
            <a:ext cx="5277789" cy="5117011"/>
          </a:xfrm>
          <a:prstGeom prst="rect">
            <a:avLst/>
          </a:prstGeom>
          <a:solidFill>
            <a:schemeClr val="accent4"/>
          </a:solidFill>
          <a:ln>
            <a:noFill/>
          </a:ln>
        </p:spPr>
      </p:sp>
      <p:sp>
        <p:nvSpPr>
          <p:cNvPr id="136" name="Google Shape;136;p43"/>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vOps White 2">
  <p:cSld name="DevOps White 2">
    <p:spTree>
      <p:nvGrpSpPr>
        <p:cNvPr id="1" name="Shape 137"/>
        <p:cNvGrpSpPr/>
        <p:nvPr/>
      </p:nvGrpSpPr>
      <p:grpSpPr>
        <a:xfrm>
          <a:off x="0" y="0"/>
          <a:ext cx="0" cy="0"/>
          <a:chOff x="0" y="0"/>
          <a:chExt cx="0" cy="0"/>
        </a:xfrm>
      </p:grpSpPr>
      <p:sp>
        <p:nvSpPr>
          <p:cNvPr id="138" name="Google Shape;138;p4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39" name="Google Shape;139;p44"/>
          <p:cNvSpPr>
            <a:spLocks noGrp="1"/>
          </p:cNvSpPr>
          <p:nvPr>
            <p:ph type="pic" idx="2"/>
          </p:nvPr>
        </p:nvSpPr>
        <p:spPr>
          <a:xfrm>
            <a:off x="6882937" y="99566"/>
            <a:ext cx="5277789" cy="5117011"/>
          </a:xfrm>
          <a:prstGeom prst="rect">
            <a:avLst/>
          </a:prstGeom>
          <a:solidFill>
            <a:schemeClr val="accent4"/>
          </a:solidFill>
          <a:ln>
            <a:noFill/>
          </a:ln>
        </p:spPr>
      </p:sp>
      <p:sp>
        <p:nvSpPr>
          <p:cNvPr id="140" name="Google Shape;140;p44"/>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rgbClr val="53565A"/>
                </a:solidFill>
                <a:latin typeface="Arial"/>
                <a:ea typeface="Arial"/>
                <a:cs typeface="Arial"/>
                <a:sym typeface="Arial"/>
              </a:rPr>
              <a:t>‹#›</a:t>
            </a:fld>
            <a:endParaRPr sz="800" b="0" i="0" u="none" strike="noStrike" cap="none">
              <a:solidFill>
                <a:srgbClr val="53565A"/>
              </a:solidFill>
              <a:latin typeface="Arial"/>
              <a:ea typeface="Arial"/>
              <a:cs typeface="Arial"/>
              <a:sym typeface="Arial"/>
            </a:endParaRPr>
          </a:p>
        </p:txBody>
      </p:sp>
      <p:pic>
        <p:nvPicPr>
          <p:cNvPr id="11" name="Google Shape;11;p24"/>
          <p:cNvPicPr preferRelativeResize="0"/>
          <p:nvPr/>
        </p:nvPicPr>
        <p:blipFill rotWithShape="1">
          <a:blip r:embed="rId55">
            <a:alphaModFix/>
          </a:blip>
          <a:srcRect/>
          <a:stretch/>
        </p:blipFill>
        <p:spPr>
          <a:xfrm>
            <a:off x="10535134" y="6314468"/>
            <a:ext cx="1489226" cy="405130"/>
          </a:xfrm>
          <a:prstGeom prst="rect">
            <a:avLst/>
          </a:prstGeom>
          <a:noFill/>
          <a:ln>
            <a:noFill/>
          </a:ln>
        </p:spPr>
      </p:pic>
      <p:sp>
        <p:nvSpPr>
          <p:cNvPr id="12" name="Google Shape;12;p24"/>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A7A8AA"/>
              </a:buClr>
              <a:buSzPts val="600"/>
              <a:buFont typeface="Arial"/>
              <a:buNone/>
            </a:pPr>
            <a:r>
              <a:rPr lang="en-US" sz="600" b="0" i="0" u="none" strike="noStrike" cap="none">
                <a:solidFill>
                  <a:srgbClr val="A7A8AA"/>
                </a:solidFill>
                <a:latin typeface="Arial"/>
                <a:ea typeface="Arial"/>
                <a:cs typeface="Arial"/>
                <a:sym typeface="Arial"/>
              </a:rPr>
              <a:t>Copyright © 2025 Broadcom. All Rights Reserved. The term "Broadcom" refers to Broadcom, Inc. and/or its subsidiaries.</a:t>
            </a:r>
            <a:endParaRPr sz="600" b="0" i="0" u="none" strike="noStrike" cap="none">
              <a:solidFill>
                <a:srgbClr val="A7A8AA"/>
              </a:solidFill>
              <a:latin typeface="Arial"/>
              <a:ea typeface="Arial"/>
              <a:cs typeface="Arial"/>
              <a:sym typeface="Arial"/>
            </a:endParaRPr>
          </a:p>
        </p:txBody>
      </p:sp>
      <p:sp>
        <p:nvSpPr>
          <p:cNvPr id="13" name="Google Shape;13;p24"/>
          <p:cNvSpPr/>
          <p:nvPr/>
        </p:nvSpPr>
        <p:spPr>
          <a:xfrm>
            <a:off x="0" y="0"/>
            <a:ext cx="9865489" cy="881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 name="Google Shape;14;p24"/>
          <p:cNvSpPr/>
          <p:nvPr/>
        </p:nvSpPr>
        <p:spPr>
          <a:xfrm>
            <a:off x="9865489" y="0"/>
            <a:ext cx="2326511" cy="88197"/>
          </a:xfrm>
          <a:prstGeom prst="rect">
            <a:avLst/>
          </a:prstGeom>
          <a:solidFill>
            <a:srgbClr val="A61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Google Shape;15;p24"/>
          <p:cNvSpPr txBox="1">
            <a:spLocks noGrp="1"/>
          </p:cNvSpPr>
          <p:nvPr>
            <p:ph type="title"/>
          </p:nvPr>
        </p:nvSpPr>
        <p:spPr>
          <a:xfrm>
            <a:off x="838200" y="545921"/>
            <a:ext cx="10515600" cy="518381"/>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2"/>
              </a:buClr>
              <a:buSzPts val="3800"/>
              <a:buFont typeface="Arial"/>
              <a:buNone/>
              <a:defRPr sz="3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4"/>
          <p:cNvSpPr txBox="1">
            <a:spLocks noGrp="1"/>
          </p:cNvSpPr>
          <p:nvPr>
            <p:ph type="body" idx="1"/>
          </p:nvPr>
        </p:nvSpPr>
        <p:spPr>
          <a:xfrm>
            <a:off x="838200" y="1807029"/>
            <a:ext cx="10515600" cy="4343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2"/>
                </a:solidFill>
                <a:latin typeface="Arial"/>
                <a:ea typeface="Arial"/>
                <a:cs typeface="Arial"/>
                <a:sym typeface="Arial"/>
              </a:defRPr>
            </a:lvl1pPr>
            <a:lvl2pPr marL="914400" marR="0" lvl="1" indent="-317500" algn="l" rtl="0">
              <a:lnSpc>
                <a:spcPct val="100000"/>
              </a:lnSpc>
              <a:spcBef>
                <a:spcPts val="1000"/>
              </a:spcBef>
              <a:spcAft>
                <a:spcPts val="0"/>
              </a:spcAft>
              <a:buClr>
                <a:schemeClr val="dk1"/>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04800" algn="l" rtl="0">
              <a:lnSpc>
                <a:spcPct val="100000"/>
              </a:lnSpc>
              <a:spcBef>
                <a:spcPts val="300"/>
              </a:spcBef>
              <a:spcAft>
                <a:spcPts val="0"/>
              </a:spcAft>
              <a:buClr>
                <a:schemeClr val="dk1"/>
              </a:buClr>
              <a:buSzPts val="1200"/>
              <a:buFont typeface="NTR"/>
              <a:buChar char="-"/>
              <a:defRPr sz="1200" b="0" i="0" u="none" strike="noStrike" cap="none">
                <a:solidFill>
                  <a:schemeClr val="dk2"/>
                </a:solidFill>
                <a:latin typeface="Arial"/>
                <a:ea typeface="Arial"/>
                <a:cs typeface="Arial"/>
                <a:sym typeface="Arial"/>
              </a:defRPr>
            </a:lvl3pPr>
            <a:lvl4pPr marL="1828800" marR="0" lvl="3" indent="-289560" algn="l" rtl="0">
              <a:lnSpc>
                <a:spcPct val="100000"/>
              </a:lnSpc>
              <a:spcBef>
                <a:spcPts val="300"/>
              </a:spcBef>
              <a:spcAft>
                <a:spcPts val="0"/>
              </a:spcAft>
              <a:buClr>
                <a:schemeClr val="dk1"/>
              </a:buClr>
              <a:buSzPts val="960"/>
              <a:buFont typeface="Courier New"/>
              <a:buChar char="o"/>
              <a:defRPr sz="1200" b="0" i="0" u="none" strike="noStrike" cap="none">
                <a:solidFill>
                  <a:schemeClr val="dk2"/>
                </a:solidFill>
                <a:latin typeface="Arial"/>
                <a:ea typeface="Arial"/>
                <a:cs typeface="Arial"/>
                <a:sym typeface="Arial"/>
              </a:defRPr>
            </a:lvl4pPr>
            <a:lvl5pPr marL="2286000" marR="0" lvl="4" indent="-289560" algn="l" rtl="0">
              <a:lnSpc>
                <a:spcPct val="100000"/>
              </a:lnSpc>
              <a:spcBef>
                <a:spcPts val="300"/>
              </a:spcBef>
              <a:spcAft>
                <a:spcPts val="0"/>
              </a:spcAft>
              <a:buClr>
                <a:schemeClr val="dk1"/>
              </a:buClr>
              <a:buSzPts val="96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00000"/>
              </a:lnSpc>
              <a:spcBef>
                <a:spcPts val="0"/>
              </a:spcBef>
              <a:spcAft>
                <a:spcPts val="0"/>
              </a:spcAft>
              <a:buClr>
                <a:schemeClr val="dk2"/>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28">
          <p15:clr>
            <a:srgbClr val="F26B43"/>
          </p15:clr>
        </p15:guide>
        <p15:guide id="2" pos="336">
          <p15:clr>
            <a:srgbClr val="F26B43"/>
          </p15:clr>
        </p15:guide>
        <p15:guide id="3" orient="horz" pos="336">
          <p15:clr>
            <a:srgbClr val="F26B43"/>
          </p15:clr>
        </p15:guide>
        <p15:guide id="4" orient="horz" pos="11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
          <p:cNvSpPr txBox="1">
            <a:spLocks noGrp="1"/>
          </p:cNvSpPr>
          <p:nvPr>
            <p:ph type="subTitle" idx="1"/>
          </p:nvPr>
        </p:nvSpPr>
        <p:spPr>
          <a:xfrm>
            <a:off x="1254150" y="4387500"/>
            <a:ext cx="5594400" cy="1863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53565A"/>
              </a:buClr>
              <a:buSzPts val="2400"/>
              <a:buFont typeface="Arial"/>
              <a:buNone/>
            </a:pPr>
            <a:r>
              <a:rPr lang="en-US" b="1" dirty="0"/>
              <a:t>Diego Rodríguez Bravo</a:t>
            </a:r>
          </a:p>
          <a:p>
            <a:pPr marL="0" lvl="0" indent="0" algn="l" rtl="0">
              <a:lnSpc>
                <a:spcPct val="100000"/>
              </a:lnSpc>
              <a:spcBef>
                <a:spcPts val="0"/>
              </a:spcBef>
              <a:spcAft>
                <a:spcPts val="0"/>
              </a:spcAft>
              <a:buClr>
                <a:srgbClr val="53565A"/>
              </a:buClr>
              <a:buSzPts val="2400"/>
              <a:buFont typeface="Arial"/>
              <a:buNone/>
            </a:pPr>
            <a:r>
              <a:rPr lang="en-US" b="1" dirty="0"/>
              <a:t>Technical Consultant</a:t>
            </a:r>
          </a:p>
          <a:p>
            <a:pPr marL="0" lvl="0" indent="0" algn="l" rtl="0">
              <a:lnSpc>
                <a:spcPct val="100000"/>
              </a:lnSpc>
              <a:spcBef>
                <a:spcPts val="0"/>
              </a:spcBef>
              <a:spcAft>
                <a:spcPts val="0"/>
              </a:spcAft>
              <a:buClr>
                <a:srgbClr val="53565A"/>
              </a:buClr>
              <a:buSzPts val="2400"/>
              <a:buFont typeface="Arial"/>
              <a:buNone/>
            </a:pPr>
            <a:r>
              <a:rPr lang="en-US" b="1" dirty="0">
                <a:solidFill>
                  <a:srgbClr val="FF0000"/>
                </a:solidFill>
              </a:rPr>
              <a:t>Broadcom MSD</a:t>
            </a:r>
            <a:endParaRPr dirty="0">
              <a:solidFill>
                <a:srgbClr val="FF0000"/>
              </a:solidFill>
            </a:endParaRPr>
          </a:p>
          <a:p>
            <a:pPr marL="0" lvl="0" indent="0" algn="l" rtl="0">
              <a:lnSpc>
                <a:spcPct val="100000"/>
              </a:lnSpc>
              <a:spcBef>
                <a:spcPts val="1000"/>
              </a:spcBef>
              <a:spcAft>
                <a:spcPts val="0"/>
              </a:spcAft>
              <a:buClr>
                <a:srgbClr val="53565A"/>
              </a:buClr>
              <a:buSzPts val="2400"/>
              <a:buFont typeface="Arial"/>
              <a:buNone/>
            </a:pPr>
            <a:r>
              <a:rPr lang="en-US" dirty="0">
                <a:solidFill>
                  <a:srgbClr val="FFFFFF"/>
                </a:solidFill>
              </a:rPr>
              <a:t>diego.rodriguez@broadcom.com</a:t>
            </a:r>
            <a:endParaRPr dirty="0"/>
          </a:p>
          <a:p>
            <a:pPr marL="0" lvl="0" indent="0" algn="l" rtl="0">
              <a:lnSpc>
                <a:spcPct val="100000"/>
              </a:lnSpc>
              <a:spcBef>
                <a:spcPts val="1000"/>
              </a:spcBef>
              <a:spcAft>
                <a:spcPts val="0"/>
              </a:spcAft>
              <a:buClr>
                <a:srgbClr val="53565A"/>
              </a:buClr>
              <a:buSzPts val="2400"/>
              <a:buFont typeface="Arial"/>
              <a:buNone/>
            </a:pPr>
            <a:endParaRPr b="1" dirty="0">
              <a:solidFill>
                <a:srgbClr val="6C4B94"/>
              </a:solidFill>
            </a:endParaRPr>
          </a:p>
          <a:p>
            <a:pPr marL="0" lvl="0" indent="0" algn="l" rtl="0">
              <a:lnSpc>
                <a:spcPct val="100000"/>
              </a:lnSpc>
              <a:spcBef>
                <a:spcPts val="1000"/>
              </a:spcBef>
              <a:spcAft>
                <a:spcPts val="0"/>
              </a:spcAft>
              <a:buClr>
                <a:srgbClr val="53565A"/>
              </a:buClr>
              <a:buSzPts val="2400"/>
              <a:buFont typeface="Arial"/>
              <a:buNone/>
            </a:pPr>
            <a:endParaRPr b="1" dirty="0">
              <a:solidFill>
                <a:srgbClr val="6C4B94"/>
              </a:solidFill>
            </a:endParaRPr>
          </a:p>
          <a:p>
            <a:pPr marL="0" lvl="0" indent="0" algn="l" rtl="0">
              <a:lnSpc>
                <a:spcPct val="100000"/>
              </a:lnSpc>
              <a:spcBef>
                <a:spcPts val="1000"/>
              </a:spcBef>
              <a:spcAft>
                <a:spcPts val="0"/>
              </a:spcAft>
              <a:buClr>
                <a:srgbClr val="53565A"/>
              </a:buClr>
              <a:buSzPts val="2400"/>
              <a:buFont typeface="Arial"/>
              <a:buNone/>
            </a:pPr>
            <a:endParaRPr b="1" dirty="0">
              <a:solidFill>
                <a:srgbClr val="6C4B94"/>
              </a:solidFill>
            </a:endParaRPr>
          </a:p>
          <a:p>
            <a:pPr marL="0" lvl="0" indent="0" algn="l" rtl="0">
              <a:lnSpc>
                <a:spcPct val="100000"/>
              </a:lnSpc>
              <a:spcBef>
                <a:spcPts val="1000"/>
              </a:spcBef>
              <a:spcAft>
                <a:spcPts val="0"/>
              </a:spcAft>
              <a:buSzPts val="2400"/>
              <a:buFont typeface="Arial"/>
              <a:buNone/>
            </a:pPr>
            <a:endParaRPr dirty="0"/>
          </a:p>
        </p:txBody>
      </p:sp>
      <p:graphicFrame>
        <p:nvGraphicFramePr>
          <p:cNvPr id="391" name="Google Shape;391;p1"/>
          <p:cNvGraphicFramePr/>
          <p:nvPr/>
        </p:nvGraphicFramePr>
        <p:xfrm>
          <a:off x="838200" y="2092450"/>
          <a:ext cx="6876550" cy="1508770"/>
        </p:xfrm>
        <a:graphic>
          <a:graphicData uri="http://schemas.openxmlformats.org/drawingml/2006/table">
            <a:tbl>
              <a:tblPr>
                <a:noFill/>
                <a:tableStyleId>{3EA1EAEF-177E-4678-B82B-50A3B7E8AFD5}</a:tableStyleId>
              </a:tblPr>
              <a:tblGrid>
                <a:gridCol w="6876550">
                  <a:extLst>
                    <a:ext uri="{9D8B030D-6E8A-4147-A177-3AD203B41FA5}">
                      <a16:colId xmlns:a16="http://schemas.microsoft.com/office/drawing/2014/main" val="20000"/>
                    </a:ext>
                  </a:extLst>
                </a:gridCol>
              </a:tblGrid>
              <a:tr h="558800">
                <a:tc>
                  <a:txBody>
                    <a:bodyPr/>
                    <a:lstStyle/>
                    <a:p>
                      <a:pPr marL="515938" marR="0" lvl="0" indent="0" algn="l" rtl="0">
                        <a:lnSpc>
                          <a:spcPct val="100000"/>
                        </a:lnSpc>
                        <a:spcBef>
                          <a:spcPts val="0"/>
                        </a:spcBef>
                        <a:spcAft>
                          <a:spcPts val="0"/>
                        </a:spcAft>
                        <a:buClr>
                          <a:srgbClr val="FFFFFF"/>
                        </a:buClr>
                        <a:buSzPts val="4400"/>
                        <a:buFont typeface="Arial"/>
                        <a:buNone/>
                      </a:pPr>
                      <a:r>
                        <a:rPr lang="en-US" sz="4400" b="1">
                          <a:solidFill>
                            <a:srgbClr val="FFFFFF"/>
                          </a:solidFill>
                        </a:rPr>
                        <a:t>Modernización CICS</a:t>
                      </a:r>
                      <a:endParaRPr/>
                    </a:p>
                    <a:p>
                      <a:pPr marL="515938" marR="0" lvl="0" indent="0" algn="l" rtl="0">
                        <a:lnSpc>
                          <a:spcPct val="100000"/>
                        </a:lnSpc>
                        <a:spcBef>
                          <a:spcPts val="0"/>
                        </a:spcBef>
                        <a:spcAft>
                          <a:spcPts val="0"/>
                        </a:spcAft>
                        <a:buClr>
                          <a:srgbClr val="FFFFFF"/>
                        </a:buClr>
                        <a:buSzPts val="1600"/>
                        <a:buFont typeface="Arial"/>
                        <a:buNone/>
                      </a:pPr>
                      <a:r>
                        <a:rPr lang="en-US" sz="1600" b="1">
                          <a:solidFill>
                            <a:srgbClr val="FFFFFF"/>
                          </a:solidFill>
                        </a:rPr>
                        <a:t>Creación y uso de APIs para una integración eficiente</a:t>
                      </a:r>
                      <a:endParaRPr sz="1400" b="1" i="0" u="none" strike="noStrike" cap="none">
                        <a:solidFill>
                          <a:srgbClr val="FFFFFF"/>
                        </a:solidFill>
                        <a:latin typeface="Arial"/>
                        <a:ea typeface="Arial"/>
                        <a:cs typeface="Arial"/>
                        <a:sym typeface="Arial"/>
                      </a:endParaRPr>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59700">
                <a:tc>
                  <a:txBody>
                    <a:bodyPr/>
                    <a:lstStyle/>
                    <a:p>
                      <a:pPr marL="233363" marR="0" lvl="0" indent="0" algn="l" rtl="0">
                        <a:spcBef>
                          <a:spcPts val="0"/>
                        </a:spcBef>
                        <a:spcAft>
                          <a:spcPts val="0"/>
                        </a:spcAft>
                        <a:buNone/>
                      </a:pPr>
                      <a:endParaRPr sz="1800" u="none" strike="noStrike" cap="none" dirty="0">
                        <a:solidFill>
                          <a:schemeClr val="lt1"/>
                        </a:solidFill>
                      </a:endParaRPr>
                    </a:p>
                  </a:txBody>
                  <a:tcPr marL="274325" marR="91450" marT="2743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87CCBDB8-8B35-1A6C-283D-C2687597DAA6}"/>
            </a:ext>
          </a:extLst>
        </p:cNvPr>
        <p:cNvGrpSpPr/>
        <p:nvPr/>
      </p:nvGrpSpPr>
      <p:grpSpPr>
        <a:xfrm>
          <a:off x="0" y="0"/>
          <a:ext cx="0" cy="0"/>
          <a:chOff x="0" y="0"/>
          <a:chExt cx="0" cy="0"/>
        </a:xfrm>
      </p:grpSpPr>
      <p:sp>
        <p:nvSpPr>
          <p:cNvPr id="422" name="Google Shape;422;p4">
            <a:extLst>
              <a:ext uri="{FF2B5EF4-FFF2-40B4-BE49-F238E27FC236}">
                <a16:creationId xmlns:a16="http://schemas.microsoft.com/office/drawing/2014/main" id="{77A6D8DB-7FAF-107D-AE4A-D58A6990D8C1}"/>
              </a:ext>
            </a:extLst>
          </p:cNvPr>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23" name="Google Shape;423;p4">
            <a:extLst>
              <a:ext uri="{FF2B5EF4-FFF2-40B4-BE49-F238E27FC236}">
                <a16:creationId xmlns:a16="http://schemas.microsoft.com/office/drawing/2014/main" id="{22D1B3AC-8F9E-24D1-015B-A281BD9F5CEB}"/>
              </a:ext>
            </a:extLst>
          </p:cNvPr>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pic>
        <p:nvPicPr>
          <p:cNvPr id="2" name="Video_VScode_setup">
            <a:hlinkClick r:id="" action="ppaction://media"/>
            <a:extLst>
              <a:ext uri="{FF2B5EF4-FFF2-40B4-BE49-F238E27FC236}">
                <a16:creationId xmlns:a16="http://schemas.microsoft.com/office/drawing/2014/main" id="{FD95BF2D-9CC5-F382-0DFA-3153A2C326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9268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95693533-0E02-E060-8920-5D2F204704CC}"/>
            </a:ext>
          </a:extLst>
        </p:cNvPr>
        <p:cNvGrpSpPr/>
        <p:nvPr/>
      </p:nvGrpSpPr>
      <p:grpSpPr>
        <a:xfrm>
          <a:off x="0" y="0"/>
          <a:ext cx="0" cy="0"/>
          <a:chOff x="0" y="0"/>
          <a:chExt cx="0" cy="0"/>
        </a:xfrm>
      </p:grpSpPr>
      <p:sp>
        <p:nvSpPr>
          <p:cNvPr id="415" name="Google Shape;415;p9">
            <a:extLst>
              <a:ext uri="{FF2B5EF4-FFF2-40B4-BE49-F238E27FC236}">
                <a16:creationId xmlns:a16="http://schemas.microsoft.com/office/drawing/2014/main" id="{7202529F-5EF2-9DED-90AA-8E1D6B01263E}"/>
              </a:ext>
            </a:extLst>
          </p:cNvPr>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r>
              <a:rPr lang="es-ES" dirty="0" err="1"/>
              <a:t>Hello</a:t>
            </a:r>
            <a:r>
              <a:rPr lang="es-ES" dirty="0"/>
              <a:t> – Run – </a:t>
            </a:r>
            <a:r>
              <a:rPr lang="es-ES" dirty="0" err="1"/>
              <a:t>Put</a:t>
            </a:r>
            <a:r>
              <a:rPr lang="es-ES" dirty="0"/>
              <a:t> - </a:t>
            </a:r>
            <a:r>
              <a:rPr lang="es-ES" dirty="0" err="1"/>
              <a:t>Make</a:t>
            </a:r>
            <a:endParaRPr dirty="0"/>
          </a:p>
        </p:txBody>
      </p:sp>
      <p:pic>
        <p:nvPicPr>
          <p:cNvPr id="416" name="Google Shape;416;p9" descr="Background pattern&#10;&#10;Description automatically generated">
            <a:extLst>
              <a:ext uri="{FF2B5EF4-FFF2-40B4-BE49-F238E27FC236}">
                <a16:creationId xmlns:a16="http://schemas.microsoft.com/office/drawing/2014/main" id="{EE8BFA8D-8F43-1258-1925-A1F82DBFEB2D}"/>
              </a:ext>
            </a:extLst>
          </p:cNvPr>
          <p:cNvPicPr preferRelativeResize="0">
            <a:picLocks noGrp="1"/>
          </p:cNvPicPr>
          <p:nvPr>
            <p:ph type="pic" idx="2"/>
          </p:nvPr>
        </p:nvPicPr>
        <p:blipFill rotWithShape="1">
          <a:blip r:embed="rId3">
            <a:alphaModFix/>
          </a:blip>
          <a:srcRect t="63" b="63"/>
          <a:stretch/>
        </p:blipFill>
        <p:spPr>
          <a:xfrm>
            <a:off x="6882937" y="113316"/>
            <a:ext cx="5277789" cy="5117011"/>
          </a:xfrm>
          <a:prstGeom prst="rect">
            <a:avLst/>
          </a:prstGeom>
          <a:solidFill>
            <a:schemeClr val="dk1"/>
          </a:solidFill>
          <a:ln>
            <a:noFill/>
          </a:ln>
        </p:spPr>
      </p:pic>
      <p:graphicFrame>
        <p:nvGraphicFramePr>
          <p:cNvPr id="417" name="Google Shape;417;p9">
            <a:extLst>
              <a:ext uri="{FF2B5EF4-FFF2-40B4-BE49-F238E27FC236}">
                <a16:creationId xmlns:a16="http://schemas.microsoft.com/office/drawing/2014/main" id="{EC6F1729-F521-281F-56A9-9993162AEA79}"/>
              </a:ext>
            </a:extLst>
          </p:cNvPr>
          <p:cNvGraphicFramePr/>
          <p:nvPr/>
        </p:nvGraphicFramePr>
        <p:xfrm>
          <a:off x="838200" y="2469630"/>
          <a:ext cx="6072275" cy="14578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8" marR="0" lvl="0" indent="0" algn="l" rtl="0">
                        <a:spcBef>
                          <a:spcPts val="0"/>
                        </a:spcBef>
                        <a:spcAft>
                          <a:spcPts val="0"/>
                        </a:spcAft>
                        <a:buNone/>
                      </a:pPr>
                      <a:r>
                        <a:rPr lang="en-US" sz="4400" b="1" dirty="0">
                          <a:solidFill>
                            <a:schemeClr val="lt1"/>
                          </a:solidFill>
                        </a:rPr>
                        <a:t>HB.js</a:t>
                      </a:r>
                      <a:endParaRPr dirty="0"/>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2093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34EC4A6A-5EF7-6D9A-1863-34410CCBE9A7}"/>
            </a:ext>
          </a:extLst>
        </p:cNvPr>
        <p:cNvGrpSpPr/>
        <p:nvPr/>
      </p:nvGrpSpPr>
      <p:grpSpPr>
        <a:xfrm>
          <a:off x="0" y="0"/>
          <a:ext cx="0" cy="0"/>
          <a:chOff x="0" y="0"/>
          <a:chExt cx="0" cy="0"/>
        </a:xfrm>
      </p:grpSpPr>
      <p:sp>
        <p:nvSpPr>
          <p:cNvPr id="422" name="Google Shape;422;p4">
            <a:extLst>
              <a:ext uri="{FF2B5EF4-FFF2-40B4-BE49-F238E27FC236}">
                <a16:creationId xmlns:a16="http://schemas.microsoft.com/office/drawing/2014/main" id="{712B1ED5-D169-8673-4895-241EA4080964}"/>
              </a:ext>
            </a:extLst>
          </p:cNvPr>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23" name="Google Shape;423;p4">
            <a:extLst>
              <a:ext uri="{FF2B5EF4-FFF2-40B4-BE49-F238E27FC236}">
                <a16:creationId xmlns:a16="http://schemas.microsoft.com/office/drawing/2014/main" id="{2097B8DE-1593-1987-7373-EFCE96A85A47}"/>
              </a:ext>
            </a:extLst>
          </p:cNvPr>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pic>
        <p:nvPicPr>
          <p:cNvPr id="2" name="03_Video_Run_hb_hello">
            <a:hlinkClick r:id="" action="ppaction://media"/>
            <a:extLst>
              <a:ext uri="{FF2B5EF4-FFF2-40B4-BE49-F238E27FC236}">
                <a16:creationId xmlns:a16="http://schemas.microsoft.com/office/drawing/2014/main" id="{74E87725-677B-5000-D261-A4DD5B27B0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879321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51F5BA5D-7AA1-FE55-A01F-87CACDE2FA71}"/>
            </a:ext>
          </a:extLst>
        </p:cNvPr>
        <p:cNvGrpSpPr/>
        <p:nvPr/>
      </p:nvGrpSpPr>
      <p:grpSpPr>
        <a:xfrm>
          <a:off x="0" y="0"/>
          <a:ext cx="0" cy="0"/>
          <a:chOff x="0" y="0"/>
          <a:chExt cx="0" cy="0"/>
        </a:xfrm>
      </p:grpSpPr>
      <p:sp>
        <p:nvSpPr>
          <p:cNvPr id="415" name="Google Shape;415;p9">
            <a:extLst>
              <a:ext uri="{FF2B5EF4-FFF2-40B4-BE49-F238E27FC236}">
                <a16:creationId xmlns:a16="http://schemas.microsoft.com/office/drawing/2014/main" id="{E2E3FA38-BFAD-9CD3-1318-E4BB3CAC8869}"/>
              </a:ext>
            </a:extLst>
          </p:cNvPr>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r>
              <a:rPr lang="en-US"/>
              <a:t>IBM Demo Transaction</a:t>
            </a:r>
            <a:endParaRPr/>
          </a:p>
        </p:txBody>
      </p:sp>
      <p:pic>
        <p:nvPicPr>
          <p:cNvPr id="416" name="Google Shape;416;p9" descr="Background pattern&#10;&#10;Description automatically generated">
            <a:extLst>
              <a:ext uri="{FF2B5EF4-FFF2-40B4-BE49-F238E27FC236}">
                <a16:creationId xmlns:a16="http://schemas.microsoft.com/office/drawing/2014/main" id="{1E794A1A-656F-50B9-15A0-B2B973E9DADA}"/>
              </a:ext>
            </a:extLst>
          </p:cNvPr>
          <p:cNvPicPr preferRelativeResize="0">
            <a:picLocks noGrp="1"/>
          </p:cNvPicPr>
          <p:nvPr>
            <p:ph type="pic" idx="2"/>
          </p:nvPr>
        </p:nvPicPr>
        <p:blipFill rotWithShape="1">
          <a:blip r:embed="rId3">
            <a:alphaModFix/>
          </a:blip>
          <a:srcRect t="63" b="63"/>
          <a:stretch/>
        </p:blipFill>
        <p:spPr>
          <a:xfrm>
            <a:off x="6882937" y="113316"/>
            <a:ext cx="5277789" cy="5117011"/>
          </a:xfrm>
          <a:prstGeom prst="rect">
            <a:avLst/>
          </a:prstGeom>
          <a:solidFill>
            <a:schemeClr val="dk1"/>
          </a:solidFill>
          <a:ln>
            <a:noFill/>
          </a:ln>
        </p:spPr>
      </p:pic>
      <p:graphicFrame>
        <p:nvGraphicFramePr>
          <p:cNvPr id="417" name="Google Shape;417;p9">
            <a:extLst>
              <a:ext uri="{FF2B5EF4-FFF2-40B4-BE49-F238E27FC236}">
                <a16:creationId xmlns:a16="http://schemas.microsoft.com/office/drawing/2014/main" id="{D34D5C0B-78B8-B03B-40E3-6A5C04725B9C}"/>
              </a:ext>
            </a:extLst>
          </p:cNvPr>
          <p:cNvGraphicFramePr/>
          <p:nvPr/>
        </p:nvGraphicFramePr>
        <p:xfrm>
          <a:off x="838200" y="2469630"/>
          <a:ext cx="6072275" cy="14578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8" marR="0" lvl="0" indent="0" algn="l" rtl="0">
                        <a:spcBef>
                          <a:spcPts val="0"/>
                        </a:spcBef>
                        <a:spcAft>
                          <a:spcPts val="0"/>
                        </a:spcAft>
                        <a:buNone/>
                      </a:pPr>
                      <a:r>
                        <a:rPr lang="en-US" sz="4400" b="1">
                          <a:solidFill>
                            <a:schemeClr val="lt1"/>
                          </a:solidFill>
                        </a:rPr>
                        <a:t>TRAD</a:t>
                      </a:r>
                      <a:endParaRPr/>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1357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23" name="Google Shape;423;p4"/>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pic>
        <p:nvPicPr>
          <p:cNvPr id="2" name="trad_only">
            <a:hlinkClick r:id="" action="ppaction://media"/>
            <a:extLst>
              <a:ext uri="{FF2B5EF4-FFF2-40B4-BE49-F238E27FC236}">
                <a16:creationId xmlns:a16="http://schemas.microsoft.com/office/drawing/2014/main" id="{1561AADE-4659-6E72-032D-1CACEE727D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1EEB3376-3E2D-DBF0-A344-91C7458DBB58}"/>
            </a:ext>
          </a:extLst>
        </p:cNvPr>
        <p:cNvGrpSpPr/>
        <p:nvPr/>
      </p:nvGrpSpPr>
      <p:grpSpPr>
        <a:xfrm>
          <a:off x="0" y="0"/>
          <a:ext cx="0" cy="0"/>
          <a:chOff x="0" y="0"/>
          <a:chExt cx="0" cy="0"/>
        </a:xfrm>
      </p:grpSpPr>
      <p:sp>
        <p:nvSpPr>
          <p:cNvPr id="415" name="Google Shape;415;p9">
            <a:extLst>
              <a:ext uri="{FF2B5EF4-FFF2-40B4-BE49-F238E27FC236}">
                <a16:creationId xmlns:a16="http://schemas.microsoft.com/office/drawing/2014/main" id="{B7F6BD3A-97CC-060A-874D-CDF7C3AB1DCB}"/>
              </a:ext>
            </a:extLst>
          </p:cNvPr>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r>
              <a:rPr lang="en-US" dirty="0"/>
              <a:t>Application Explorer</a:t>
            </a:r>
            <a:endParaRPr dirty="0"/>
          </a:p>
        </p:txBody>
      </p:sp>
      <p:pic>
        <p:nvPicPr>
          <p:cNvPr id="416" name="Google Shape;416;p9" descr="Background pattern&#10;&#10;Description automatically generated">
            <a:extLst>
              <a:ext uri="{FF2B5EF4-FFF2-40B4-BE49-F238E27FC236}">
                <a16:creationId xmlns:a16="http://schemas.microsoft.com/office/drawing/2014/main" id="{9F877567-E727-454F-8D74-E3836DABE87F}"/>
              </a:ext>
            </a:extLst>
          </p:cNvPr>
          <p:cNvPicPr preferRelativeResize="0">
            <a:picLocks noGrp="1"/>
          </p:cNvPicPr>
          <p:nvPr>
            <p:ph type="pic" idx="2"/>
          </p:nvPr>
        </p:nvPicPr>
        <p:blipFill rotWithShape="1">
          <a:blip r:embed="rId3">
            <a:alphaModFix/>
          </a:blip>
          <a:srcRect t="63" b="63"/>
          <a:stretch/>
        </p:blipFill>
        <p:spPr>
          <a:xfrm>
            <a:off x="6882937" y="113316"/>
            <a:ext cx="5277789" cy="5117011"/>
          </a:xfrm>
          <a:prstGeom prst="rect">
            <a:avLst/>
          </a:prstGeom>
          <a:solidFill>
            <a:schemeClr val="dk1"/>
          </a:solidFill>
          <a:ln>
            <a:noFill/>
          </a:ln>
        </p:spPr>
      </p:pic>
      <p:graphicFrame>
        <p:nvGraphicFramePr>
          <p:cNvPr id="417" name="Google Shape;417;p9">
            <a:extLst>
              <a:ext uri="{FF2B5EF4-FFF2-40B4-BE49-F238E27FC236}">
                <a16:creationId xmlns:a16="http://schemas.microsoft.com/office/drawing/2014/main" id="{0A81B854-C1EA-495D-611B-F56083A60C43}"/>
              </a:ext>
            </a:extLst>
          </p:cNvPr>
          <p:cNvGraphicFramePr/>
          <p:nvPr>
            <p:extLst>
              <p:ext uri="{D42A27DB-BD31-4B8C-83A1-F6EECF244321}">
                <p14:modId xmlns:p14="http://schemas.microsoft.com/office/powerpoint/2010/main" val="2880017563"/>
              </p:ext>
            </p:extLst>
          </p:nvPr>
        </p:nvGraphicFramePr>
        <p:xfrm>
          <a:off x="838200" y="2469630"/>
          <a:ext cx="6072275" cy="14578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8" marR="0" lvl="0" indent="0" algn="l" rtl="0">
                        <a:spcBef>
                          <a:spcPts val="0"/>
                        </a:spcBef>
                        <a:spcAft>
                          <a:spcPts val="0"/>
                        </a:spcAft>
                        <a:buNone/>
                      </a:pPr>
                      <a:r>
                        <a:rPr lang="en-US" sz="4400" b="1" dirty="0">
                          <a:solidFill>
                            <a:schemeClr val="lt1"/>
                          </a:solidFill>
                        </a:rPr>
                        <a:t>HB.js </a:t>
                      </a:r>
                      <a:endParaRPr dirty="0"/>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9525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
          <p:cNvSpPr txBox="1">
            <a:spLocks noGrp="1"/>
          </p:cNvSpPr>
          <p:nvPr>
            <p:ph type="subTitle" idx="1"/>
          </p:nvPr>
        </p:nvSpPr>
        <p:spPr>
          <a:xfrm>
            <a:off x="838200" y="1132533"/>
            <a:ext cx="10640772"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Font typeface="Arial"/>
              <a:buNone/>
            </a:pPr>
            <a:endParaRPr/>
          </a:p>
        </p:txBody>
      </p:sp>
      <p:sp>
        <p:nvSpPr>
          <p:cNvPr id="430" name="Google Shape;430;p5"/>
          <p:cNvSpPr txBox="1">
            <a:spLocks noGrp="1"/>
          </p:cNvSpPr>
          <p:nvPr>
            <p:ph type="body" idx="2"/>
          </p:nvPr>
        </p:nvSpPr>
        <p:spPr>
          <a:xfrm>
            <a:off x="838200" y="1819860"/>
            <a:ext cx="11353800" cy="39846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31" name="Google Shape;431;p5"/>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pic>
        <p:nvPicPr>
          <p:cNvPr id="2" name="05_Video_Application_Explorer">
            <a:hlinkClick r:id="" action="ppaction://media"/>
            <a:extLst>
              <a:ext uri="{FF2B5EF4-FFF2-40B4-BE49-F238E27FC236}">
                <a16:creationId xmlns:a16="http://schemas.microsoft.com/office/drawing/2014/main" id="{03E480C6-00BA-E542-FAB3-3860FB2FBD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8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B7F852F6-16C6-52F2-DA8F-7735A1BC250D}"/>
            </a:ext>
          </a:extLst>
        </p:cNvPr>
        <p:cNvGrpSpPr/>
        <p:nvPr/>
      </p:nvGrpSpPr>
      <p:grpSpPr>
        <a:xfrm>
          <a:off x="0" y="0"/>
          <a:ext cx="0" cy="0"/>
          <a:chOff x="0" y="0"/>
          <a:chExt cx="0" cy="0"/>
        </a:xfrm>
      </p:grpSpPr>
      <p:sp>
        <p:nvSpPr>
          <p:cNvPr id="415" name="Google Shape;415;p9">
            <a:extLst>
              <a:ext uri="{FF2B5EF4-FFF2-40B4-BE49-F238E27FC236}">
                <a16:creationId xmlns:a16="http://schemas.microsoft.com/office/drawing/2014/main" id="{15EA18BE-2714-525E-655C-1C5C201DA262}"/>
              </a:ext>
            </a:extLst>
          </p:cNvPr>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r>
              <a:rPr lang="es-ES" dirty="0"/>
              <a:t>Variable inputs – </a:t>
            </a:r>
            <a:r>
              <a:rPr lang="es-ES" dirty="0" err="1"/>
              <a:t>json</a:t>
            </a:r>
            <a:r>
              <a:rPr lang="es-ES" dirty="0"/>
              <a:t> response</a:t>
            </a:r>
            <a:endParaRPr dirty="0"/>
          </a:p>
        </p:txBody>
      </p:sp>
      <p:pic>
        <p:nvPicPr>
          <p:cNvPr id="416" name="Google Shape;416;p9" descr="Background pattern&#10;&#10;Description automatically generated">
            <a:extLst>
              <a:ext uri="{FF2B5EF4-FFF2-40B4-BE49-F238E27FC236}">
                <a16:creationId xmlns:a16="http://schemas.microsoft.com/office/drawing/2014/main" id="{76C4F01C-1B9C-937B-6A91-B325CBA14FDD}"/>
              </a:ext>
            </a:extLst>
          </p:cNvPr>
          <p:cNvPicPr preferRelativeResize="0">
            <a:picLocks noGrp="1"/>
          </p:cNvPicPr>
          <p:nvPr>
            <p:ph type="pic" idx="2"/>
          </p:nvPr>
        </p:nvPicPr>
        <p:blipFill rotWithShape="1">
          <a:blip r:embed="rId3">
            <a:alphaModFix/>
          </a:blip>
          <a:srcRect t="63" b="63"/>
          <a:stretch/>
        </p:blipFill>
        <p:spPr>
          <a:xfrm>
            <a:off x="6882937" y="113316"/>
            <a:ext cx="5277789" cy="5117011"/>
          </a:xfrm>
          <a:prstGeom prst="rect">
            <a:avLst/>
          </a:prstGeom>
          <a:solidFill>
            <a:schemeClr val="dk1"/>
          </a:solidFill>
          <a:ln>
            <a:noFill/>
          </a:ln>
        </p:spPr>
      </p:pic>
      <p:graphicFrame>
        <p:nvGraphicFramePr>
          <p:cNvPr id="417" name="Google Shape;417;p9">
            <a:extLst>
              <a:ext uri="{FF2B5EF4-FFF2-40B4-BE49-F238E27FC236}">
                <a16:creationId xmlns:a16="http://schemas.microsoft.com/office/drawing/2014/main" id="{89E002CA-70E5-7E0C-7386-D3B2932758AC}"/>
              </a:ext>
            </a:extLst>
          </p:cNvPr>
          <p:cNvGraphicFramePr/>
          <p:nvPr/>
        </p:nvGraphicFramePr>
        <p:xfrm>
          <a:off x="838200" y="2469630"/>
          <a:ext cx="6072275" cy="14578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8" marR="0" lvl="0" indent="0" algn="l" rtl="0">
                        <a:spcBef>
                          <a:spcPts val="0"/>
                        </a:spcBef>
                        <a:spcAft>
                          <a:spcPts val="0"/>
                        </a:spcAft>
                        <a:buNone/>
                      </a:pPr>
                      <a:r>
                        <a:rPr lang="en-US" sz="4400" b="1" dirty="0">
                          <a:solidFill>
                            <a:schemeClr val="lt1"/>
                          </a:solidFill>
                        </a:rPr>
                        <a:t>HB.js </a:t>
                      </a:r>
                      <a:endParaRPr dirty="0"/>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5267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
          <p:cNvSpPr txBox="1">
            <a:spLocks noGrp="1"/>
          </p:cNvSpPr>
          <p:nvPr>
            <p:ph type="subTitle" idx="1"/>
          </p:nvPr>
        </p:nvSpPr>
        <p:spPr>
          <a:xfrm>
            <a:off x="838200" y="1132533"/>
            <a:ext cx="10640772"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Font typeface="Arial"/>
              <a:buNone/>
            </a:pPr>
            <a:endParaRPr/>
          </a:p>
        </p:txBody>
      </p:sp>
      <p:sp>
        <p:nvSpPr>
          <p:cNvPr id="430" name="Google Shape;430;p5"/>
          <p:cNvSpPr txBox="1">
            <a:spLocks noGrp="1"/>
          </p:cNvSpPr>
          <p:nvPr>
            <p:ph type="body" idx="2"/>
          </p:nvPr>
        </p:nvSpPr>
        <p:spPr>
          <a:xfrm>
            <a:off x="838200" y="1819860"/>
            <a:ext cx="11353800" cy="39846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31" name="Google Shape;431;p5"/>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pic>
        <p:nvPicPr>
          <p:cNvPr id="3" name="06_Video_Var_inputs">
            <a:hlinkClick r:id="" action="ppaction://media"/>
            <a:extLst>
              <a:ext uri="{FF2B5EF4-FFF2-40B4-BE49-F238E27FC236}">
                <a16:creationId xmlns:a16="http://schemas.microsoft.com/office/drawing/2014/main" id="{3C8A00B6-7A9B-127A-9600-0D9EED2769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59559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4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33bfa416bf2_0_6"/>
          <p:cNvSpPr txBox="1">
            <a:spLocks noGrp="1"/>
          </p:cNvSpPr>
          <p:nvPr>
            <p:ph type="subTitle" idx="1"/>
          </p:nvPr>
        </p:nvSpPr>
        <p:spPr>
          <a:xfrm>
            <a:off x="1354735" y="4385996"/>
            <a:ext cx="5083009" cy="368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r>
              <a:rPr lang="es-ES" dirty="0"/>
              <a:t>Diego.rodriguez@broadcom.com</a:t>
            </a:r>
            <a:endParaRPr dirty="0"/>
          </a:p>
        </p:txBody>
      </p:sp>
      <p:pic>
        <p:nvPicPr>
          <p:cNvPr id="465" name="Google Shape;465;g33bfa416bf2_0_6" descr="Background pattern&#10;&#10;Description automatically generated"/>
          <p:cNvPicPr preferRelativeResize="0">
            <a:picLocks noGrp="1"/>
          </p:cNvPicPr>
          <p:nvPr>
            <p:ph type="pic" idx="2"/>
          </p:nvPr>
        </p:nvPicPr>
        <p:blipFill rotWithShape="1">
          <a:blip r:embed="rId3">
            <a:alphaModFix/>
          </a:blip>
          <a:srcRect t="59" b="69"/>
          <a:stretch/>
        </p:blipFill>
        <p:spPr>
          <a:xfrm>
            <a:off x="6882937" y="113316"/>
            <a:ext cx="5277789" cy="5117011"/>
          </a:xfrm>
          <a:prstGeom prst="rect">
            <a:avLst/>
          </a:prstGeom>
          <a:solidFill>
            <a:schemeClr val="dk1"/>
          </a:solidFill>
          <a:ln>
            <a:noFill/>
          </a:ln>
        </p:spPr>
      </p:pic>
      <p:graphicFrame>
        <p:nvGraphicFramePr>
          <p:cNvPr id="466" name="Google Shape;466;g33bfa416bf2_0_6"/>
          <p:cNvGraphicFramePr/>
          <p:nvPr>
            <p:extLst>
              <p:ext uri="{D42A27DB-BD31-4B8C-83A1-F6EECF244321}">
                <p14:modId xmlns:p14="http://schemas.microsoft.com/office/powerpoint/2010/main" val="1364511853"/>
              </p:ext>
            </p:extLst>
          </p:nvPr>
        </p:nvGraphicFramePr>
        <p:xfrm>
          <a:off x="838200" y="2469630"/>
          <a:ext cx="6072275" cy="14578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7" marR="0" lvl="0" indent="0" algn="l" rtl="0">
                        <a:spcBef>
                          <a:spcPts val="0"/>
                        </a:spcBef>
                        <a:spcAft>
                          <a:spcPts val="0"/>
                        </a:spcAft>
                        <a:buNone/>
                      </a:pPr>
                      <a:r>
                        <a:rPr lang="en-US" sz="4400" b="1" u="none" strike="noStrike" cap="none" dirty="0">
                          <a:solidFill>
                            <a:schemeClr val="lt1"/>
                          </a:solidFill>
                        </a:rPr>
                        <a:t>Gracias</a:t>
                      </a:r>
                      <a:endParaRPr dirty="0"/>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
          <p:cNvSpPr txBox="1">
            <a:spLocks noGrp="1"/>
          </p:cNvSpPr>
          <p:nvPr>
            <p:ph type="body" idx="1"/>
          </p:nvPr>
        </p:nvSpPr>
        <p:spPr>
          <a:xfrm>
            <a:off x="838200" y="1302107"/>
            <a:ext cx="10956925" cy="4371975"/>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200"/>
              <a:buFont typeface="Arial"/>
              <a:buNone/>
            </a:pPr>
            <a:r>
              <a:rPr lang="en-US" sz="1200"/>
              <a:t>Certain information in this presentation may outline Broadcom’s general product direction.  This presentation shall not serve to (i) affect the rights and/or obligations of Broadcom or its licensees under any existing or future license agreement or services agreement relating to any Broadcom software product; or (ii) amend any product documentation or specifications for any Broadcom software product. This presentation is based on current information and resource allocations as of March 25, 2025, and is </a:t>
            </a:r>
            <a:r>
              <a:rPr lang="en-US" sz="1200" b="1"/>
              <a:t>subject to change or withdrawal by Broadcom at any time without notice</a:t>
            </a:r>
            <a:r>
              <a:rPr lang="en-US" sz="1200"/>
              <a:t>.  </a:t>
            </a:r>
            <a:r>
              <a:rPr lang="en-US" sz="1200" b="1"/>
              <a:t>The development, release and timing of any features or functionality described in this presentation remain at Broadcom’s sole discretion</a:t>
            </a:r>
            <a:r>
              <a:rPr lang="en-US" sz="1200"/>
              <a:t>. </a:t>
            </a:r>
            <a:endParaRPr/>
          </a:p>
          <a:p>
            <a:pPr marL="0" lvl="0" indent="0" algn="l" rtl="0">
              <a:lnSpc>
                <a:spcPct val="110000"/>
              </a:lnSpc>
              <a:spcBef>
                <a:spcPts val="0"/>
              </a:spcBef>
              <a:spcAft>
                <a:spcPts val="0"/>
              </a:spcAft>
              <a:buClr>
                <a:schemeClr val="accent1"/>
              </a:buClr>
              <a:buSzPts val="1200"/>
              <a:buFont typeface="Arial"/>
              <a:buNone/>
            </a:pPr>
            <a:endParaRPr sz="1200"/>
          </a:p>
          <a:p>
            <a:pPr marL="0" lvl="0" indent="0" algn="l" rtl="0">
              <a:lnSpc>
                <a:spcPct val="110000"/>
              </a:lnSpc>
              <a:spcBef>
                <a:spcPts val="0"/>
              </a:spcBef>
              <a:spcAft>
                <a:spcPts val="0"/>
              </a:spcAft>
              <a:buSzPts val="1200"/>
              <a:buFont typeface="Arial"/>
              <a:buNone/>
            </a:pPr>
            <a:r>
              <a:rPr lang="en-US" sz="1200"/>
              <a:t>Notwithstanding anything in this presentation to the contrary, upon the general availability of any future Broadcom product</a:t>
            </a:r>
            <a:r>
              <a:rPr lang="en-US" sz="1200" b="1"/>
              <a:t> </a:t>
            </a:r>
            <a:r>
              <a:rPr lang="en-US" sz="1200"/>
              <a:t>release referenced in this presentation, Broadcom may make such release available to new licensees in the form of a regularly scheduled major product release. Such release may be made available to licensees of the product who are active subscribers to Broadcom maintenance and support, on a when and if-available basis. The information in this presentation is not deemed to be incorporated into any contract.</a:t>
            </a:r>
            <a:endParaRPr/>
          </a:p>
          <a:p>
            <a:pPr marL="0" lvl="0" indent="0" algn="l" rtl="0">
              <a:lnSpc>
                <a:spcPct val="110000"/>
              </a:lnSpc>
              <a:spcBef>
                <a:spcPts val="0"/>
              </a:spcBef>
              <a:spcAft>
                <a:spcPts val="0"/>
              </a:spcAft>
              <a:buSzPts val="1200"/>
              <a:buFont typeface="Arial"/>
              <a:buNone/>
            </a:pPr>
            <a:endParaRPr sz="1200"/>
          </a:p>
          <a:p>
            <a:pPr marL="0" lvl="0" indent="0" algn="l" rtl="0">
              <a:lnSpc>
                <a:spcPct val="110000"/>
              </a:lnSpc>
              <a:spcBef>
                <a:spcPts val="0"/>
              </a:spcBef>
              <a:spcAft>
                <a:spcPts val="0"/>
              </a:spcAft>
              <a:buSzPts val="1200"/>
              <a:buFont typeface="Arial"/>
              <a:buNone/>
            </a:pPr>
            <a:r>
              <a:rPr lang="en-US" sz="1200">
                <a:solidFill>
                  <a:srgbClr val="000000"/>
                </a:solidFill>
              </a:rPr>
              <a:t>Broadcom may use any feedback provided by you related to a Broadcom product or this presentation for any Broadcom business purposes (including but not limited to, preparation, reproduction, and distribution of derivative works based upon such feedback), without any obligation to you including consent or payment.</a:t>
            </a:r>
            <a:endParaRPr/>
          </a:p>
          <a:p>
            <a:pPr marL="0" lvl="0" indent="0" algn="l" rtl="0">
              <a:lnSpc>
                <a:spcPct val="110000"/>
              </a:lnSpc>
              <a:spcBef>
                <a:spcPts val="0"/>
              </a:spcBef>
              <a:spcAft>
                <a:spcPts val="0"/>
              </a:spcAft>
              <a:buClr>
                <a:schemeClr val="accent1"/>
              </a:buClr>
              <a:buSzPts val="1200"/>
              <a:buFont typeface="Arial"/>
              <a:buNone/>
            </a:pPr>
            <a:endParaRPr sz="1200"/>
          </a:p>
          <a:p>
            <a:pPr marL="0" lvl="0" indent="0" algn="l" rtl="0">
              <a:lnSpc>
                <a:spcPct val="110000"/>
              </a:lnSpc>
              <a:spcBef>
                <a:spcPts val="0"/>
              </a:spcBef>
              <a:spcAft>
                <a:spcPts val="0"/>
              </a:spcAft>
              <a:buClr>
                <a:schemeClr val="accent1"/>
              </a:buClr>
              <a:buSzPts val="1200"/>
              <a:buFont typeface="Arial"/>
              <a:buNone/>
            </a:pPr>
            <a:r>
              <a:rPr lang="en-US" sz="1200"/>
              <a:t>Copyright © 2025 Broadcom. All rights reserved. The term “Broadcom” refers to Broadcom Inc. and/or it’s subsidiaries. Broadcom, the pulse logo, Connecting everything, CA Technologies and the CA Technologies logo are among the trademarks of Broadcom. </a:t>
            </a:r>
            <a:endParaRPr/>
          </a:p>
          <a:p>
            <a:pPr marL="0" lvl="0" indent="0" algn="l" rtl="0">
              <a:lnSpc>
                <a:spcPct val="110000"/>
              </a:lnSpc>
              <a:spcBef>
                <a:spcPts val="0"/>
              </a:spcBef>
              <a:spcAft>
                <a:spcPts val="0"/>
              </a:spcAft>
              <a:buClr>
                <a:schemeClr val="accent1"/>
              </a:buClr>
              <a:buSzPts val="1200"/>
              <a:buFont typeface="Arial"/>
              <a:buNone/>
            </a:pPr>
            <a:endParaRPr sz="1200"/>
          </a:p>
          <a:p>
            <a:pPr marL="0" lvl="0" indent="0" algn="l" rtl="0">
              <a:lnSpc>
                <a:spcPct val="110000"/>
              </a:lnSpc>
              <a:spcBef>
                <a:spcPts val="0"/>
              </a:spcBef>
              <a:spcAft>
                <a:spcPts val="0"/>
              </a:spcAft>
              <a:buClr>
                <a:schemeClr val="accent1"/>
              </a:buClr>
              <a:buSzPts val="1200"/>
              <a:buFont typeface="Arial"/>
              <a:buNone/>
            </a:pPr>
            <a:r>
              <a:rPr lang="en-US" sz="1200" b="1"/>
              <a:t>THIS PRESENTATION IS FOR YOUR INFORMATIONAL PURPOSES ONLY</a:t>
            </a:r>
            <a:r>
              <a:rPr lang="en-US" sz="1200"/>
              <a:t>. Broadcom assumes no responsibility for the accuracy or completeness of the information. TO THE EXTENT PERMITTED BY APPLICABLE LAW, BROADCOM PROVIDES THIS DOCUMENT “AS IS” WITHOUT WARRANTY OF ANY KIND, INCLUDING, WITHOUT LIMITATION, ANY IMPLIED WARRANTIES OF MERCHANTABILITY, FITNESS FOR A PARTICULAR PURPOSE, OR NONINFRINGEMENT.  In no event will Broadcom be liable for any loss or damage, direct or indirect, in connection with this presentation, including, without limitation, lost profits, lost investment, business interruption, goodwill, or lost data, even if Broadcom is expressly advised in advance of the possibility of such damages.</a:t>
            </a:r>
            <a:endParaRPr/>
          </a:p>
          <a:p>
            <a:pPr marL="0" lvl="0" indent="0" algn="l" rtl="0">
              <a:lnSpc>
                <a:spcPct val="100000"/>
              </a:lnSpc>
              <a:spcBef>
                <a:spcPts val="1000"/>
              </a:spcBef>
              <a:spcAft>
                <a:spcPts val="0"/>
              </a:spcAft>
              <a:buSzPts val="1200"/>
              <a:buFont typeface="Arial"/>
              <a:buNone/>
            </a:pPr>
            <a:endParaRPr sz="1200"/>
          </a:p>
        </p:txBody>
      </p:sp>
      <p:sp>
        <p:nvSpPr>
          <p:cNvPr id="403" name="Google Shape;403;p3"/>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r>
              <a:rPr lang="en-US"/>
              <a:t>Disclaimer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33bfa416bf2_0_0"/>
          <p:cNvSpPr txBox="1">
            <a:spLocks noGrp="1"/>
          </p:cNvSpPr>
          <p:nvPr>
            <p:ph type="title"/>
          </p:nvPr>
        </p:nvSpPr>
        <p:spPr>
          <a:xfrm>
            <a:off x="838200" y="530479"/>
            <a:ext cx="10515600" cy="445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r>
              <a:rPr lang="en-US"/>
              <a:t>The Open Mainframe Advantage</a:t>
            </a:r>
            <a:endParaRPr/>
          </a:p>
        </p:txBody>
      </p:sp>
      <p:pic>
        <p:nvPicPr>
          <p:cNvPr id="409" name="Google Shape;409;g33bfa416bf2_0_0"/>
          <p:cNvPicPr preferRelativeResize="0"/>
          <p:nvPr/>
        </p:nvPicPr>
        <p:blipFill>
          <a:blip r:embed="rId3">
            <a:alphaModFix/>
          </a:blip>
          <a:stretch>
            <a:fillRect/>
          </a:stretch>
        </p:blipFill>
        <p:spPr>
          <a:xfrm>
            <a:off x="152400" y="1128379"/>
            <a:ext cx="11525250" cy="4924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ACFD6D91-379B-D659-2E58-B6CD8945C8C8}"/>
            </a:ext>
          </a:extLst>
        </p:cNvPr>
        <p:cNvGrpSpPr/>
        <p:nvPr/>
      </p:nvGrpSpPr>
      <p:grpSpPr>
        <a:xfrm>
          <a:off x="0" y="0"/>
          <a:ext cx="0" cy="0"/>
          <a:chOff x="0" y="0"/>
          <a:chExt cx="0" cy="0"/>
        </a:xfrm>
      </p:grpSpPr>
      <p:sp>
        <p:nvSpPr>
          <p:cNvPr id="423" name="Google Shape;423;p4">
            <a:extLst>
              <a:ext uri="{FF2B5EF4-FFF2-40B4-BE49-F238E27FC236}">
                <a16:creationId xmlns:a16="http://schemas.microsoft.com/office/drawing/2014/main" id="{0C9F2380-9468-D0CA-E472-B1817B223F2D}"/>
              </a:ext>
            </a:extLst>
          </p:cNvPr>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r>
              <a:rPr lang="es-ES" dirty="0"/>
              <a:t>ECLIPSE IDE</a:t>
            </a:r>
            <a:endParaRPr dirty="0"/>
          </a:p>
        </p:txBody>
      </p:sp>
      <p:pic>
        <p:nvPicPr>
          <p:cNvPr id="3" name="Picture 2">
            <a:extLst>
              <a:ext uri="{FF2B5EF4-FFF2-40B4-BE49-F238E27FC236}">
                <a16:creationId xmlns:a16="http://schemas.microsoft.com/office/drawing/2014/main" id="{BE062BB8-2A34-C5A2-0DAD-0B8B7CEBAA6F}"/>
              </a:ext>
            </a:extLst>
          </p:cNvPr>
          <p:cNvPicPr>
            <a:picLocks noChangeAspect="1"/>
          </p:cNvPicPr>
          <p:nvPr/>
        </p:nvPicPr>
        <p:blipFill>
          <a:blip r:embed="rId3"/>
          <a:stretch>
            <a:fillRect/>
          </a:stretch>
        </p:blipFill>
        <p:spPr>
          <a:xfrm>
            <a:off x="1338350" y="1103682"/>
            <a:ext cx="8869679" cy="5312568"/>
          </a:xfrm>
          <a:prstGeom prst="rect">
            <a:avLst/>
          </a:prstGeom>
        </p:spPr>
      </p:pic>
    </p:spTree>
    <p:extLst>
      <p:ext uri="{BB962C8B-B14F-4D97-AF65-F5344CB8AC3E}">
        <p14:creationId xmlns:p14="http://schemas.microsoft.com/office/powerpoint/2010/main" val="224599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9"/>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r>
              <a:rPr lang="en-US" dirty="0" err="1"/>
              <a:t>Zowe</a:t>
            </a:r>
            <a:r>
              <a:rPr lang="en-US" dirty="0"/>
              <a:t> Explorer</a:t>
            </a:r>
            <a:endParaRPr dirty="0"/>
          </a:p>
        </p:txBody>
      </p:sp>
      <p:pic>
        <p:nvPicPr>
          <p:cNvPr id="416" name="Google Shape;416;p9" descr="Background pattern&#10;&#10;Description automatically generated"/>
          <p:cNvPicPr preferRelativeResize="0">
            <a:picLocks noGrp="1"/>
          </p:cNvPicPr>
          <p:nvPr>
            <p:ph type="pic" idx="2"/>
          </p:nvPr>
        </p:nvPicPr>
        <p:blipFill rotWithShape="1">
          <a:blip r:embed="rId3">
            <a:alphaModFix/>
          </a:blip>
          <a:srcRect t="63" b="63"/>
          <a:stretch/>
        </p:blipFill>
        <p:spPr>
          <a:xfrm>
            <a:off x="6882937" y="113316"/>
            <a:ext cx="5277789" cy="5117011"/>
          </a:xfrm>
          <a:prstGeom prst="rect">
            <a:avLst/>
          </a:prstGeom>
          <a:solidFill>
            <a:schemeClr val="dk1"/>
          </a:solidFill>
          <a:ln>
            <a:noFill/>
          </a:ln>
        </p:spPr>
      </p:pic>
      <p:graphicFrame>
        <p:nvGraphicFramePr>
          <p:cNvPr id="417" name="Google Shape;417;p9"/>
          <p:cNvGraphicFramePr/>
          <p:nvPr>
            <p:extLst>
              <p:ext uri="{D42A27DB-BD31-4B8C-83A1-F6EECF244321}">
                <p14:modId xmlns:p14="http://schemas.microsoft.com/office/powerpoint/2010/main" val="2089300287"/>
              </p:ext>
            </p:extLst>
          </p:nvPr>
        </p:nvGraphicFramePr>
        <p:xfrm>
          <a:off x="838200" y="2469630"/>
          <a:ext cx="6072275" cy="14578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8" marR="0" lvl="0" indent="0" algn="l" rtl="0">
                        <a:spcBef>
                          <a:spcPts val="0"/>
                        </a:spcBef>
                        <a:spcAft>
                          <a:spcPts val="0"/>
                        </a:spcAft>
                        <a:buNone/>
                      </a:pPr>
                      <a:r>
                        <a:rPr lang="en-US" sz="4400" b="1" dirty="0" err="1">
                          <a:solidFill>
                            <a:schemeClr val="lt1"/>
                          </a:solidFill>
                        </a:rPr>
                        <a:t>VSCode</a:t>
                      </a:r>
                      <a:endParaRPr dirty="0"/>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23" name="Google Shape;423;p4"/>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pic>
        <p:nvPicPr>
          <p:cNvPr id="3" name="Zowe Explorer">
            <a:hlinkClick r:id="" action="ppaction://media"/>
            <a:extLst>
              <a:ext uri="{FF2B5EF4-FFF2-40B4-BE49-F238E27FC236}">
                <a16:creationId xmlns:a16="http://schemas.microsoft.com/office/drawing/2014/main" id="{11134407-A208-61D3-6483-BB07D09E91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52115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2" name="Google Shape;852;p129"/>
          <p:cNvSpPr txBox="1">
            <a:spLocks noGrp="1"/>
          </p:cNvSpPr>
          <p:nvPr>
            <p:ph type="title"/>
          </p:nvPr>
        </p:nvSpPr>
        <p:spPr>
          <a:prstGeom prst="rect">
            <a:avLst/>
          </a:prstGeom>
          <a:noFill/>
          <a:ln>
            <a:noFill/>
          </a:ln>
        </p:spPr>
        <p:txBody>
          <a:bodyPr spcFirstLastPara="1" wrap="square" lIns="0" tIns="0" rIns="0" bIns="0" anchor="ctr" anchorCtr="0">
            <a:spAutoFit/>
          </a:bodyPr>
          <a:lstStyle/>
          <a:p>
            <a:pPr marL="0" lvl="0" indent="0" algn="l" rtl="0">
              <a:lnSpc>
                <a:spcPct val="85000"/>
              </a:lnSpc>
              <a:spcBef>
                <a:spcPts val="0"/>
              </a:spcBef>
              <a:spcAft>
                <a:spcPts val="0"/>
              </a:spcAft>
              <a:buClr>
                <a:schemeClr val="dk2"/>
              </a:buClr>
              <a:buSzPts val="2100"/>
              <a:buFont typeface="Arial"/>
              <a:buNone/>
            </a:pPr>
            <a:r>
              <a:rPr lang="en-US" dirty="0"/>
              <a:t>Remediation through Intelligent</a:t>
            </a:r>
            <a:br>
              <a:rPr lang="en-US" dirty="0"/>
            </a:br>
            <a:r>
              <a:rPr lang="en-US" dirty="0"/>
              <a:t>API Orchestration </a:t>
            </a:r>
            <a:endParaRPr dirty="0"/>
          </a:p>
        </p:txBody>
      </p:sp>
      <p:sp>
        <p:nvSpPr>
          <p:cNvPr id="853" name="Google Shape;853;p129"/>
          <p:cNvSpPr txBox="1"/>
          <p:nvPr/>
        </p:nvSpPr>
        <p:spPr>
          <a:xfrm>
            <a:off x="7580403" y="2054645"/>
            <a:ext cx="3570600" cy="677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0" i="0" u="none" strike="noStrike" kern="1200" cap="none" spc="0" normalizeH="0" baseline="0" noProof="0">
                <a:ln>
                  <a:noFill/>
                </a:ln>
                <a:solidFill>
                  <a:srgbClr val="000000"/>
                </a:solidFill>
                <a:effectLst/>
                <a:uLnTx/>
                <a:uFillTx/>
                <a:latin typeface="Arial"/>
                <a:ea typeface="Arial"/>
                <a:cs typeface="Arial"/>
                <a:sym typeface="Arial"/>
              </a:rPr>
              <a:t>Support for screen-oriented apps, CICS and data</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54" name="Google Shape;854;p129"/>
          <p:cNvSpPr txBox="1"/>
          <p:nvPr/>
        </p:nvSpPr>
        <p:spPr>
          <a:xfrm>
            <a:off x="7564683" y="5154540"/>
            <a:ext cx="4325100" cy="677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0" i="0" u="none" strike="noStrike" kern="1200" cap="none" spc="0" normalizeH="0" baseline="0" noProof="0">
                <a:ln>
                  <a:noFill/>
                </a:ln>
                <a:solidFill>
                  <a:srgbClr val="000000"/>
                </a:solidFill>
                <a:effectLst/>
                <a:uLnTx/>
                <a:uFillTx/>
                <a:latin typeface="Arial"/>
                <a:ea typeface="Arial"/>
                <a:cs typeface="Arial"/>
                <a:sym typeface="Arial"/>
              </a:rPr>
              <a:t>Several orders of magnitude more efficient orchestration on z/OS platform running in zIIP</a:t>
            </a:r>
            <a:endParaRPr kumimoji="0" sz="1600"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855" name="Google Shape;855;p129"/>
          <p:cNvGrpSpPr/>
          <p:nvPr/>
        </p:nvGrpSpPr>
        <p:grpSpPr>
          <a:xfrm>
            <a:off x="7719781" y="2886658"/>
            <a:ext cx="4040926" cy="2177744"/>
            <a:chOff x="9475556" y="2270708"/>
            <a:chExt cx="4040926" cy="2177744"/>
          </a:xfrm>
        </p:grpSpPr>
        <p:pic>
          <p:nvPicPr>
            <p:cNvPr id="856" name="Google Shape;856;p129"/>
            <p:cNvPicPr preferRelativeResize="0"/>
            <p:nvPr/>
          </p:nvPicPr>
          <p:blipFill rotWithShape="1">
            <a:blip r:embed="rId3">
              <a:alphaModFix/>
            </a:blip>
            <a:srcRect/>
            <a:stretch/>
          </p:blipFill>
          <p:spPr>
            <a:xfrm>
              <a:off x="9475556" y="2270708"/>
              <a:ext cx="4040926" cy="2177744"/>
            </a:xfrm>
            <a:prstGeom prst="rect">
              <a:avLst/>
            </a:prstGeom>
            <a:noFill/>
            <a:ln>
              <a:noFill/>
            </a:ln>
          </p:spPr>
        </p:pic>
        <p:sp>
          <p:nvSpPr>
            <p:cNvPr id="857" name="Google Shape;857;p129"/>
            <p:cNvSpPr txBox="1"/>
            <p:nvPr/>
          </p:nvSpPr>
          <p:spPr>
            <a:xfrm>
              <a:off x="9570206" y="3751477"/>
              <a:ext cx="608700" cy="246300"/>
            </a:xfrm>
            <a:prstGeom prst="rect">
              <a:avLst/>
            </a:prstGeom>
            <a:solidFill>
              <a:schemeClr val="lt1"/>
            </a:solid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r>
                <a:rPr kumimoji="0" lang="en-US" sz="1600" b="1" i="0" u="none" strike="noStrike" kern="1200" cap="none" spc="0" normalizeH="0" baseline="0" noProof="0">
                  <a:ln>
                    <a:noFill/>
                  </a:ln>
                  <a:solidFill>
                    <a:srgbClr val="111820"/>
                  </a:solidFill>
                  <a:effectLst/>
                  <a:uLnTx/>
                  <a:uFillTx/>
                  <a:latin typeface="Arial"/>
                  <a:ea typeface="Arial"/>
                  <a:cs typeface="Arial"/>
                  <a:sym typeface="Arial"/>
                </a:rPr>
                <a:t>HB.js</a:t>
              </a:r>
              <a:endParaRPr kumimoji="0" sz="1600" b="1" i="0" u="none" strike="noStrike" kern="1200" cap="none" spc="0" normalizeH="0" baseline="0" noProof="0">
                <a:ln>
                  <a:noFill/>
                </a:ln>
                <a:solidFill>
                  <a:srgbClr val="111820"/>
                </a:solidFill>
                <a:effectLst/>
                <a:uLnTx/>
                <a:uFillTx/>
                <a:latin typeface="Arial"/>
                <a:ea typeface="Arial"/>
                <a:cs typeface="Arial"/>
                <a:sym typeface="Arial"/>
              </a:endParaRPr>
            </a:p>
          </p:txBody>
        </p:sp>
      </p:grpSp>
      <p:pic>
        <p:nvPicPr>
          <p:cNvPr id="858" name="Google Shape;858;p129"/>
          <p:cNvPicPr preferRelativeResize="0"/>
          <p:nvPr/>
        </p:nvPicPr>
        <p:blipFill rotWithShape="1">
          <a:blip r:embed="rId4">
            <a:alphaModFix/>
          </a:blip>
          <a:srcRect/>
          <a:stretch/>
        </p:blipFill>
        <p:spPr>
          <a:xfrm>
            <a:off x="2597081" y="3400781"/>
            <a:ext cx="2039049" cy="1423815"/>
          </a:xfrm>
          <a:prstGeom prst="rect">
            <a:avLst/>
          </a:prstGeom>
          <a:noFill/>
          <a:ln>
            <a:noFill/>
          </a:ln>
        </p:spPr>
      </p:pic>
      <p:pic>
        <p:nvPicPr>
          <p:cNvPr id="859" name="Google Shape;859;p129"/>
          <p:cNvPicPr preferRelativeResize="0"/>
          <p:nvPr/>
        </p:nvPicPr>
        <p:blipFill rotWithShape="1">
          <a:blip r:embed="rId5">
            <a:alphaModFix/>
          </a:blip>
          <a:srcRect/>
          <a:stretch/>
        </p:blipFill>
        <p:spPr>
          <a:xfrm>
            <a:off x="790424" y="2315138"/>
            <a:ext cx="1021307" cy="3429611"/>
          </a:xfrm>
          <a:prstGeom prst="rect">
            <a:avLst/>
          </a:prstGeom>
          <a:noFill/>
          <a:ln>
            <a:noFill/>
          </a:ln>
        </p:spPr>
      </p:pic>
      <p:sp>
        <p:nvSpPr>
          <p:cNvPr id="860" name="Google Shape;860;p129"/>
          <p:cNvSpPr/>
          <p:nvPr/>
        </p:nvSpPr>
        <p:spPr>
          <a:xfrm>
            <a:off x="4491235" y="4080216"/>
            <a:ext cx="1116000" cy="640080"/>
          </a:xfrm>
          <a:prstGeom prst="rect">
            <a:avLst/>
          </a:prstGeom>
          <a:solidFill>
            <a:schemeClr val="lt2"/>
          </a:solidFill>
          <a:ln w="9525" cap="flat" cmpd="sng">
            <a:solidFill>
              <a:srgbClr val="53565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srgbClr val="FFFFFF"/>
                </a:solidFill>
                <a:effectLst/>
                <a:uLnTx/>
                <a:uFillTx/>
                <a:latin typeface="Arial"/>
                <a:ea typeface="Arial"/>
                <a:cs typeface="Arial"/>
                <a:sym typeface="Arial"/>
              </a:rPr>
              <a:t>HTTP/S</a:t>
            </a:r>
          </a:p>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FFFFFF"/>
                </a:solidFill>
                <a:latin typeface="Arial"/>
                <a:ea typeface="Arial"/>
                <a:cs typeface="Arial"/>
                <a:sym typeface="Arial"/>
              </a:rPr>
              <a:t>MQ</a:t>
            </a:r>
          </a:p>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FFFFFF"/>
                </a:solidFill>
                <a:latin typeface="Arial"/>
                <a:ea typeface="Arial"/>
                <a:cs typeface="Arial"/>
                <a:sym typeface="Arial"/>
              </a:rPr>
              <a:t>…</a:t>
            </a:r>
          </a:p>
        </p:txBody>
      </p:sp>
      <p:pic>
        <p:nvPicPr>
          <p:cNvPr id="861" name="Google Shape;861;p129" descr="A picture containing dark&#10;&#10;Description automatically generated"/>
          <p:cNvPicPr preferRelativeResize="0"/>
          <p:nvPr/>
        </p:nvPicPr>
        <p:blipFill rotWithShape="1">
          <a:blip r:embed="rId6">
            <a:alphaModFix/>
          </a:blip>
          <a:srcRect/>
          <a:stretch/>
        </p:blipFill>
        <p:spPr>
          <a:xfrm>
            <a:off x="6137695" y="2753777"/>
            <a:ext cx="1415241" cy="2524089"/>
          </a:xfrm>
          <a:prstGeom prst="rect">
            <a:avLst/>
          </a:prstGeom>
          <a:noFill/>
          <a:ln>
            <a:noFill/>
          </a:ln>
        </p:spPr>
      </p:pic>
      <p:sp>
        <p:nvSpPr>
          <p:cNvPr id="862" name="Google Shape;862;p129"/>
          <p:cNvSpPr/>
          <p:nvPr/>
        </p:nvSpPr>
        <p:spPr>
          <a:xfrm>
            <a:off x="5624612" y="4327077"/>
            <a:ext cx="547200" cy="80100"/>
          </a:xfrm>
          <a:prstGeom prst="lef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63" name="Google Shape;863;p129"/>
          <p:cNvSpPr/>
          <p:nvPr/>
        </p:nvSpPr>
        <p:spPr>
          <a:xfrm rot="10800000">
            <a:off x="1797232" y="2979831"/>
            <a:ext cx="306300" cy="2640900"/>
          </a:xfrm>
          <a:prstGeom prst="leftBracket">
            <a:avLst>
              <a:gd name="adj" fmla="val 8333"/>
            </a:avLst>
          </a:prstGeom>
          <a:noFill/>
          <a:ln w="22225" cap="flat" cmpd="sng">
            <a:solidFill>
              <a:schemeClr val="dk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3565A"/>
              </a:solidFill>
              <a:effectLst/>
              <a:uLnTx/>
              <a:uFillTx/>
              <a:latin typeface="Arial"/>
              <a:ea typeface="Arial"/>
              <a:cs typeface="Arial"/>
              <a:sym typeface="Arial"/>
            </a:endParaRPr>
          </a:p>
        </p:txBody>
      </p:sp>
      <p:sp>
        <p:nvSpPr>
          <p:cNvPr id="864" name="Google Shape;864;p129"/>
          <p:cNvSpPr/>
          <p:nvPr/>
        </p:nvSpPr>
        <p:spPr>
          <a:xfrm>
            <a:off x="2144871" y="3950166"/>
            <a:ext cx="547200" cy="260100"/>
          </a:xfrm>
          <a:prstGeom prst="lef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65" name="Google Shape;865;p129"/>
          <p:cNvSpPr/>
          <p:nvPr/>
        </p:nvSpPr>
        <p:spPr>
          <a:xfrm>
            <a:off x="7564675" y="2731750"/>
            <a:ext cx="4325100" cy="2422800"/>
          </a:xfrm>
          <a:prstGeom prst="rect">
            <a:avLst/>
          </a:prstGeom>
          <a:noFill/>
          <a:ln w="9525" cap="flat" cmpd="sng">
            <a:solidFill>
              <a:srgbClr val="CC092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53565A"/>
              </a:solidFill>
              <a:effectLst/>
              <a:uLnTx/>
              <a:uFillTx/>
              <a:latin typeface="Arial" panose="020B0604020202020204"/>
              <a:ea typeface="+mn-ea"/>
              <a:cs typeface="+mn-cs"/>
            </a:endParaRPr>
          </a:p>
        </p:txBody>
      </p:sp>
      <p:sp>
        <p:nvSpPr>
          <p:cNvPr id="2" name="Rectangle 1"/>
          <p:cNvSpPr/>
          <p:nvPr/>
        </p:nvSpPr>
        <p:spPr>
          <a:xfrm>
            <a:off x="717272" y="1629125"/>
            <a:ext cx="5070619" cy="341632"/>
          </a:xfrm>
          <a:prstGeom prst="rect">
            <a:avLst/>
          </a:prstGeom>
        </p:spPr>
        <p:txBody>
          <a:bodyPr wrap="none">
            <a:spAutoFit/>
          </a:bodyPr>
          <a:lstStyle/>
          <a:p>
            <a:pPr marL="0" marR="0" lvl="0" indent="0" algn="l" defTabSz="914400" rtl="0" eaLnBrk="1" fontAlgn="auto" latinLnBrk="0" hangingPunct="1">
              <a:lnSpc>
                <a:spcPct val="90000"/>
              </a:lnSpc>
              <a:spcBef>
                <a:spcPts val="1200"/>
              </a:spcBef>
              <a:spcAft>
                <a:spcPts val="0"/>
              </a:spcAft>
              <a:buClrTx/>
              <a:buSzPts val="1800"/>
              <a:buFontTx/>
              <a:buNone/>
              <a:tabLst/>
              <a:defRPr/>
            </a:pPr>
            <a:r>
              <a:rPr kumimoji="0" lang="en-US" sz="1800" b="1" i="0" u="none" strike="noStrike" kern="1200" cap="none" spc="0" normalizeH="0" baseline="0" noProof="0" dirty="0">
                <a:ln>
                  <a:noFill/>
                </a:ln>
                <a:solidFill>
                  <a:srgbClr val="0098C7"/>
                </a:solidFill>
                <a:effectLst/>
                <a:uLnTx/>
                <a:uFillTx/>
                <a:latin typeface="Arial" panose="020B0604020202020204"/>
                <a:ea typeface="+mn-ea"/>
                <a:cs typeface="+mn-cs"/>
              </a:rPr>
              <a:t>Solution</a:t>
            </a:r>
            <a:r>
              <a:rPr kumimoji="0" lang="en-US" sz="1800" b="0" i="0" u="none" strike="noStrike" kern="1200" cap="none" spc="0" normalizeH="0" baseline="0" noProof="0" dirty="0">
                <a:ln>
                  <a:noFill/>
                </a:ln>
                <a:solidFill>
                  <a:srgbClr val="53565A"/>
                </a:solidFill>
                <a:effectLst/>
                <a:uLnTx/>
                <a:uFillTx/>
                <a:latin typeface="Arial" panose="020B0604020202020204"/>
                <a:ea typeface="+mn-ea"/>
                <a:cs typeface="+mn-cs"/>
              </a:rPr>
              <a:t>: HostBridge JavaScript Engine (HB.js)</a:t>
            </a:r>
          </a:p>
        </p:txBody>
      </p:sp>
    </p:spTree>
    <p:extLst>
      <p:ext uri="{BB962C8B-B14F-4D97-AF65-F5344CB8AC3E}">
        <p14:creationId xmlns:p14="http://schemas.microsoft.com/office/powerpoint/2010/main" val="204089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Rectangle 249"/>
          <p:cNvSpPr/>
          <p:nvPr/>
        </p:nvSpPr>
        <p:spPr>
          <a:xfrm>
            <a:off x="6583686" y="2692746"/>
            <a:ext cx="3253339" cy="212683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Subtitle 1"/>
          <p:cNvSpPr>
            <a:spLocks noGrp="1"/>
          </p:cNvSpPr>
          <p:nvPr>
            <p:ph type="subTitle" idx="1"/>
          </p:nvPr>
        </p:nvSpPr>
        <p:spPr/>
        <p:txBody>
          <a:bodyPr/>
          <a:lstStyle/>
          <a:p>
            <a:r>
              <a:rPr lang="en-US" dirty="0"/>
              <a:t>Integrate Everything! </a:t>
            </a:r>
            <a:r>
              <a:rPr lang="en-US" b="0" dirty="0"/>
              <a:t>Create Business APIs for CICS apps in a </a:t>
            </a:r>
            <a:r>
              <a:rPr lang="en-US" b="0" i="1" dirty="0"/>
              <a:t>non-disruptive</a:t>
            </a:r>
            <a:r>
              <a:rPr lang="en-US" b="0" dirty="0"/>
              <a:t> way</a:t>
            </a:r>
          </a:p>
        </p:txBody>
      </p:sp>
      <p:sp>
        <p:nvSpPr>
          <p:cNvPr id="4" name="Title 3"/>
          <p:cNvSpPr>
            <a:spLocks noGrp="1"/>
          </p:cNvSpPr>
          <p:nvPr>
            <p:ph type="title"/>
          </p:nvPr>
        </p:nvSpPr>
        <p:spPr/>
        <p:txBody>
          <a:bodyPr/>
          <a:lstStyle/>
          <a:p>
            <a:r>
              <a:rPr lang="en-US" dirty="0"/>
              <a:t>HostBridge JavaScript Engine (HB.js)</a:t>
            </a:r>
          </a:p>
        </p:txBody>
      </p:sp>
      <p:grpSp>
        <p:nvGrpSpPr>
          <p:cNvPr id="67" name="mainframe-group"/>
          <p:cNvGrpSpPr>
            <a:grpSpLocks noChangeAspect="1"/>
          </p:cNvGrpSpPr>
          <p:nvPr/>
        </p:nvGrpSpPr>
        <p:grpSpPr>
          <a:xfrm>
            <a:off x="7876199" y="3170128"/>
            <a:ext cx="1450688" cy="1432319"/>
            <a:chOff x="-3235325" y="2673350"/>
            <a:chExt cx="250826" cy="247650"/>
          </a:xfrm>
          <a:solidFill>
            <a:schemeClr val="tx1">
              <a:lumMod val="50000"/>
            </a:schemeClr>
          </a:solidFill>
        </p:grpSpPr>
        <p:sp>
          <p:nvSpPr>
            <p:cNvPr id="68" name="Freeform 890"/>
            <p:cNvSpPr>
              <a:spLocks/>
            </p:cNvSpPr>
            <p:nvPr/>
          </p:nvSpPr>
          <p:spPr bwMode="auto">
            <a:xfrm>
              <a:off x="-3173412" y="2897188"/>
              <a:ext cx="44450" cy="12700"/>
            </a:xfrm>
            <a:custGeom>
              <a:avLst/>
              <a:gdLst>
                <a:gd name="T0" fmla="*/ 0 w 28"/>
                <a:gd name="T1" fmla="*/ 5 h 8"/>
                <a:gd name="T2" fmla="*/ 28 w 28"/>
                <a:gd name="T3" fmla="*/ 8 h 8"/>
                <a:gd name="T4" fmla="*/ 20 w 28"/>
                <a:gd name="T5" fmla="*/ 0 h 8"/>
                <a:gd name="T6" fmla="*/ 0 w 28"/>
                <a:gd name="T7" fmla="*/ 5 h 8"/>
              </a:gdLst>
              <a:ahLst/>
              <a:cxnLst>
                <a:cxn ang="0">
                  <a:pos x="T0" y="T1"/>
                </a:cxn>
                <a:cxn ang="0">
                  <a:pos x="T2" y="T3"/>
                </a:cxn>
                <a:cxn ang="0">
                  <a:pos x="T4" y="T5"/>
                </a:cxn>
                <a:cxn ang="0">
                  <a:pos x="T6" y="T7"/>
                </a:cxn>
              </a:cxnLst>
              <a:rect l="0" t="0" r="r" b="b"/>
              <a:pathLst>
                <a:path w="28" h="8">
                  <a:moveTo>
                    <a:pt x="0" y="5"/>
                  </a:moveTo>
                  <a:lnTo>
                    <a:pt x="28" y="8"/>
                  </a:lnTo>
                  <a:lnTo>
                    <a:pt x="2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69" name="Freeform 891"/>
            <p:cNvSpPr>
              <a:spLocks/>
            </p:cNvSpPr>
            <p:nvPr/>
          </p:nvSpPr>
          <p:spPr bwMode="auto">
            <a:xfrm>
              <a:off x="-3175000" y="2682875"/>
              <a:ext cx="46038" cy="52387"/>
            </a:xfrm>
            <a:custGeom>
              <a:avLst/>
              <a:gdLst>
                <a:gd name="T0" fmla="*/ 20 w 70"/>
                <a:gd name="T1" fmla="*/ 27 h 79"/>
                <a:gd name="T2" fmla="*/ 1 w 70"/>
                <a:gd name="T3" fmla="*/ 79 h 79"/>
                <a:gd name="T4" fmla="*/ 15 w 70"/>
                <a:gd name="T5" fmla="*/ 17 h 79"/>
                <a:gd name="T6" fmla="*/ 0 w 70"/>
                <a:gd name="T7" fmla="*/ 0 h 79"/>
                <a:gd name="T8" fmla="*/ 0 w 70"/>
                <a:gd name="T9" fmla="*/ 79 h 79"/>
                <a:gd name="T10" fmla="*/ 70 w 70"/>
                <a:gd name="T11" fmla="*/ 78 h 79"/>
                <a:gd name="T12" fmla="*/ 20 w 70"/>
                <a:gd name="T13" fmla="*/ 27 h 79"/>
              </a:gdLst>
              <a:ahLst/>
              <a:cxnLst>
                <a:cxn ang="0">
                  <a:pos x="T0" y="T1"/>
                </a:cxn>
                <a:cxn ang="0">
                  <a:pos x="T2" y="T3"/>
                </a:cxn>
                <a:cxn ang="0">
                  <a:pos x="T4" y="T5"/>
                </a:cxn>
                <a:cxn ang="0">
                  <a:pos x="T6" y="T7"/>
                </a:cxn>
                <a:cxn ang="0">
                  <a:pos x="T8" y="T9"/>
                </a:cxn>
                <a:cxn ang="0">
                  <a:pos x="T10" y="T11"/>
                </a:cxn>
                <a:cxn ang="0">
                  <a:pos x="T12" y="T13"/>
                </a:cxn>
              </a:cxnLst>
              <a:rect l="0" t="0" r="r" b="b"/>
              <a:pathLst>
                <a:path w="70" h="79">
                  <a:moveTo>
                    <a:pt x="20" y="27"/>
                  </a:moveTo>
                  <a:cubicBezTo>
                    <a:pt x="1" y="79"/>
                    <a:pt x="1" y="79"/>
                    <a:pt x="1" y="79"/>
                  </a:cubicBezTo>
                  <a:cubicBezTo>
                    <a:pt x="1" y="78"/>
                    <a:pt x="13" y="27"/>
                    <a:pt x="15" y="17"/>
                  </a:cubicBezTo>
                  <a:cubicBezTo>
                    <a:pt x="0" y="0"/>
                    <a:pt x="0" y="0"/>
                    <a:pt x="0" y="0"/>
                  </a:cubicBezTo>
                  <a:cubicBezTo>
                    <a:pt x="0" y="79"/>
                    <a:pt x="0" y="79"/>
                    <a:pt x="0" y="79"/>
                  </a:cubicBezTo>
                  <a:cubicBezTo>
                    <a:pt x="70" y="78"/>
                    <a:pt x="70" y="78"/>
                    <a:pt x="70" y="78"/>
                  </a:cubicBezTo>
                  <a:lnTo>
                    <a:pt x="2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0" name="Freeform 892"/>
            <p:cNvSpPr>
              <a:spLocks/>
            </p:cNvSpPr>
            <p:nvPr/>
          </p:nvSpPr>
          <p:spPr bwMode="auto">
            <a:xfrm>
              <a:off x="-3160712" y="2681288"/>
              <a:ext cx="31750" cy="53975"/>
            </a:xfrm>
            <a:custGeom>
              <a:avLst/>
              <a:gdLst>
                <a:gd name="T0" fmla="*/ 0 w 20"/>
                <a:gd name="T1" fmla="*/ 11 h 34"/>
                <a:gd name="T2" fmla="*/ 20 w 20"/>
                <a:gd name="T3" fmla="*/ 34 h 34"/>
                <a:gd name="T4" fmla="*/ 20 w 20"/>
                <a:gd name="T5" fmla="*/ 0 h 34"/>
                <a:gd name="T6" fmla="*/ 20 w 20"/>
                <a:gd name="T7" fmla="*/ 0 h 34"/>
                <a:gd name="T8" fmla="*/ 0 w 20"/>
                <a:gd name="T9" fmla="*/ 11 h 34"/>
              </a:gdLst>
              <a:ahLst/>
              <a:cxnLst>
                <a:cxn ang="0">
                  <a:pos x="T0" y="T1"/>
                </a:cxn>
                <a:cxn ang="0">
                  <a:pos x="T2" y="T3"/>
                </a:cxn>
                <a:cxn ang="0">
                  <a:pos x="T4" y="T5"/>
                </a:cxn>
                <a:cxn ang="0">
                  <a:pos x="T6" y="T7"/>
                </a:cxn>
                <a:cxn ang="0">
                  <a:pos x="T8" y="T9"/>
                </a:cxn>
              </a:cxnLst>
              <a:rect l="0" t="0" r="r" b="b"/>
              <a:pathLst>
                <a:path w="20" h="34">
                  <a:moveTo>
                    <a:pt x="0" y="11"/>
                  </a:moveTo>
                  <a:lnTo>
                    <a:pt x="20" y="34"/>
                  </a:lnTo>
                  <a:lnTo>
                    <a:pt x="20" y="0"/>
                  </a:lnTo>
                  <a:lnTo>
                    <a:pt x="20"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1" name="Freeform 893"/>
            <p:cNvSpPr>
              <a:spLocks/>
            </p:cNvSpPr>
            <p:nvPr/>
          </p:nvSpPr>
          <p:spPr bwMode="auto">
            <a:xfrm>
              <a:off x="-3175000" y="2681288"/>
              <a:ext cx="46038" cy="12700"/>
            </a:xfrm>
            <a:custGeom>
              <a:avLst/>
              <a:gdLst>
                <a:gd name="T0" fmla="*/ 69 w 69"/>
                <a:gd name="T1" fmla="*/ 0 h 19"/>
                <a:gd name="T2" fmla="*/ 0 w 69"/>
                <a:gd name="T3" fmla="*/ 3 h 19"/>
                <a:gd name="T4" fmla="*/ 16 w 69"/>
                <a:gd name="T5" fmla="*/ 19 h 19"/>
                <a:gd name="T6" fmla="*/ 69 w 69"/>
                <a:gd name="T7" fmla="*/ 0 h 19"/>
              </a:gdLst>
              <a:ahLst/>
              <a:cxnLst>
                <a:cxn ang="0">
                  <a:pos x="T0" y="T1"/>
                </a:cxn>
                <a:cxn ang="0">
                  <a:pos x="T2" y="T3"/>
                </a:cxn>
                <a:cxn ang="0">
                  <a:pos x="T4" y="T5"/>
                </a:cxn>
                <a:cxn ang="0">
                  <a:pos x="T6" y="T7"/>
                </a:cxn>
              </a:cxnLst>
              <a:rect l="0" t="0" r="r" b="b"/>
              <a:pathLst>
                <a:path w="69" h="19">
                  <a:moveTo>
                    <a:pt x="69" y="0"/>
                  </a:moveTo>
                  <a:cubicBezTo>
                    <a:pt x="0" y="3"/>
                    <a:pt x="0" y="3"/>
                    <a:pt x="0" y="3"/>
                  </a:cubicBezTo>
                  <a:cubicBezTo>
                    <a:pt x="16" y="19"/>
                    <a:pt x="16" y="19"/>
                    <a:pt x="16" y="19"/>
                  </a:cubicBezTo>
                  <a:cubicBezTo>
                    <a:pt x="16" y="19"/>
                    <a:pt x="69" y="0"/>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2" name="Freeform 894"/>
            <p:cNvSpPr>
              <a:spLocks/>
            </p:cNvSpPr>
            <p:nvPr/>
          </p:nvSpPr>
          <p:spPr bwMode="auto">
            <a:xfrm>
              <a:off x="-3175000" y="2740025"/>
              <a:ext cx="46038" cy="17462"/>
            </a:xfrm>
            <a:custGeom>
              <a:avLst/>
              <a:gdLst>
                <a:gd name="T0" fmla="*/ 29 w 29"/>
                <a:gd name="T1" fmla="*/ 0 h 11"/>
                <a:gd name="T2" fmla="*/ 0 w 29"/>
                <a:gd name="T3" fmla="*/ 0 h 11"/>
                <a:gd name="T4" fmla="*/ 11 w 29"/>
                <a:gd name="T5" fmla="*/ 11 h 11"/>
                <a:gd name="T6" fmla="*/ 29 w 29"/>
                <a:gd name="T7" fmla="*/ 0 h 11"/>
              </a:gdLst>
              <a:ahLst/>
              <a:cxnLst>
                <a:cxn ang="0">
                  <a:pos x="T0" y="T1"/>
                </a:cxn>
                <a:cxn ang="0">
                  <a:pos x="T2" y="T3"/>
                </a:cxn>
                <a:cxn ang="0">
                  <a:pos x="T4" y="T5"/>
                </a:cxn>
                <a:cxn ang="0">
                  <a:pos x="T6" y="T7"/>
                </a:cxn>
              </a:cxnLst>
              <a:rect l="0" t="0" r="r" b="b"/>
              <a:pathLst>
                <a:path w="29" h="11">
                  <a:moveTo>
                    <a:pt x="29" y="0"/>
                  </a:moveTo>
                  <a:lnTo>
                    <a:pt x="0" y="0"/>
                  </a:lnTo>
                  <a:lnTo>
                    <a:pt x="11" y="11"/>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3" name="Freeform 895"/>
            <p:cNvSpPr>
              <a:spLocks/>
            </p:cNvSpPr>
            <p:nvPr/>
          </p:nvSpPr>
          <p:spPr bwMode="auto">
            <a:xfrm>
              <a:off x="-3175000" y="2740025"/>
              <a:ext cx="46038" cy="52387"/>
            </a:xfrm>
            <a:custGeom>
              <a:avLst/>
              <a:gdLst>
                <a:gd name="T0" fmla="*/ 0 w 29"/>
                <a:gd name="T1" fmla="*/ 33 h 33"/>
                <a:gd name="T2" fmla="*/ 10 w 29"/>
                <a:gd name="T3" fmla="*/ 12 h 33"/>
                <a:gd name="T4" fmla="*/ 0 w 29"/>
                <a:gd name="T5" fmla="*/ 0 h 33"/>
                <a:gd name="T6" fmla="*/ 0 w 29"/>
                <a:gd name="T7" fmla="*/ 33 h 33"/>
                <a:gd name="T8" fmla="*/ 29 w 29"/>
                <a:gd name="T9" fmla="*/ 33 h 33"/>
                <a:gd name="T10" fmla="*/ 29 w 29"/>
                <a:gd name="T11" fmla="*/ 33 h 33"/>
                <a:gd name="T12" fmla="*/ 11 w 29"/>
                <a:gd name="T13" fmla="*/ 15 h 33"/>
                <a:gd name="T14" fmla="*/ 0 w 29"/>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3">
                  <a:moveTo>
                    <a:pt x="0" y="33"/>
                  </a:moveTo>
                  <a:lnTo>
                    <a:pt x="10" y="12"/>
                  </a:lnTo>
                  <a:lnTo>
                    <a:pt x="0" y="0"/>
                  </a:lnTo>
                  <a:lnTo>
                    <a:pt x="0" y="33"/>
                  </a:lnTo>
                  <a:lnTo>
                    <a:pt x="29" y="33"/>
                  </a:lnTo>
                  <a:lnTo>
                    <a:pt x="29" y="33"/>
                  </a:lnTo>
                  <a:lnTo>
                    <a:pt x="11" y="15"/>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4" name="Freeform 896"/>
            <p:cNvSpPr>
              <a:spLocks/>
            </p:cNvSpPr>
            <p:nvPr/>
          </p:nvSpPr>
          <p:spPr bwMode="auto">
            <a:xfrm>
              <a:off x="-3155950" y="2740025"/>
              <a:ext cx="26988" cy="52387"/>
            </a:xfrm>
            <a:custGeom>
              <a:avLst/>
              <a:gdLst>
                <a:gd name="T0" fmla="*/ 0 w 17"/>
                <a:gd name="T1" fmla="*/ 14 h 33"/>
                <a:gd name="T2" fmla="*/ 17 w 17"/>
                <a:gd name="T3" fmla="*/ 33 h 33"/>
                <a:gd name="T4" fmla="*/ 17 w 17"/>
                <a:gd name="T5" fmla="*/ 0 h 33"/>
                <a:gd name="T6" fmla="*/ 17 w 17"/>
                <a:gd name="T7" fmla="*/ 0 h 33"/>
                <a:gd name="T8" fmla="*/ 0 w 17"/>
                <a:gd name="T9" fmla="*/ 14 h 33"/>
              </a:gdLst>
              <a:ahLst/>
              <a:cxnLst>
                <a:cxn ang="0">
                  <a:pos x="T0" y="T1"/>
                </a:cxn>
                <a:cxn ang="0">
                  <a:pos x="T2" y="T3"/>
                </a:cxn>
                <a:cxn ang="0">
                  <a:pos x="T4" y="T5"/>
                </a:cxn>
                <a:cxn ang="0">
                  <a:pos x="T6" y="T7"/>
                </a:cxn>
                <a:cxn ang="0">
                  <a:pos x="T8" y="T9"/>
                </a:cxn>
              </a:cxnLst>
              <a:rect l="0" t="0" r="r" b="b"/>
              <a:pathLst>
                <a:path w="17" h="33">
                  <a:moveTo>
                    <a:pt x="0" y="14"/>
                  </a:moveTo>
                  <a:lnTo>
                    <a:pt x="17" y="33"/>
                  </a:lnTo>
                  <a:lnTo>
                    <a:pt x="17" y="0"/>
                  </a:lnTo>
                  <a:lnTo>
                    <a:pt x="17"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5" name="Freeform 897"/>
            <p:cNvSpPr>
              <a:spLocks/>
            </p:cNvSpPr>
            <p:nvPr/>
          </p:nvSpPr>
          <p:spPr bwMode="auto">
            <a:xfrm>
              <a:off x="-3175000" y="2795588"/>
              <a:ext cx="46038" cy="30162"/>
            </a:xfrm>
            <a:custGeom>
              <a:avLst/>
              <a:gdLst>
                <a:gd name="T0" fmla="*/ 17 w 29"/>
                <a:gd name="T1" fmla="*/ 19 h 19"/>
                <a:gd name="T2" fmla="*/ 29 w 29"/>
                <a:gd name="T3" fmla="*/ 1 h 19"/>
                <a:gd name="T4" fmla="*/ 29 w 29"/>
                <a:gd name="T5" fmla="*/ 1 h 19"/>
                <a:gd name="T6" fmla="*/ 0 w 29"/>
                <a:gd name="T7" fmla="*/ 0 h 19"/>
                <a:gd name="T8" fmla="*/ 17 w 29"/>
                <a:gd name="T9" fmla="*/ 19 h 19"/>
              </a:gdLst>
              <a:ahLst/>
              <a:cxnLst>
                <a:cxn ang="0">
                  <a:pos x="T0" y="T1"/>
                </a:cxn>
                <a:cxn ang="0">
                  <a:pos x="T2" y="T3"/>
                </a:cxn>
                <a:cxn ang="0">
                  <a:pos x="T4" y="T5"/>
                </a:cxn>
                <a:cxn ang="0">
                  <a:pos x="T6" y="T7"/>
                </a:cxn>
                <a:cxn ang="0">
                  <a:pos x="T8" y="T9"/>
                </a:cxn>
              </a:cxnLst>
              <a:rect l="0" t="0" r="r" b="b"/>
              <a:pathLst>
                <a:path w="29" h="19">
                  <a:moveTo>
                    <a:pt x="17" y="19"/>
                  </a:moveTo>
                  <a:lnTo>
                    <a:pt x="29" y="1"/>
                  </a:lnTo>
                  <a:lnTo>
                    <a:pt x="29" y="1"/>
                  </a:lnTo>
                  <a:lnTo>
                    <a:pt x="0" y="0"/>
                  </a:ln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6" name="Freeform 898"/>
            <p:cNvSpPr>
              <a:spLocks/>
            </p:cNvSpPr>
            <p:nvPr/>
          </p:nvSpPr>
          <p:spPr bwMode="auto">
            <a:xfrm>
              <a:off x="-3175000" y="2797175"/>
              <a:ext cx="25400" cy="50800"/>
            </a:xfrm>
            <a:custGeom>
              <a:avLst/>
              <a:gdLst>
                <a:gd name="T0" fmla="*/ 16 w 16"/>
                <a:gd name="T1" fmla="*/ 20 h 32"/>
                <a:gd name="T2" fmla="*/ 0 w 16"/>
                <a:gd name="T3" fmla="*/ 0 h 32"/>
                <a:gd name="T4" fmla="*/ 0 w 16"/>
                <a:gd name="T5" fmla="*/ 32 h 32"/>
                <a:gd name="T6" fmla="*/ 1 w 16"/>
                <a:gd name="T7" fmla="*/ 32 h 32"/>
                <a:gd name="T8" fmla="*/ 16 w 16"/>
                <a:gd name="T9" fmla="*/ 20 h 32"/>
              </a:gdLst>
              <a:ahLst/>
              <a:cxnLst>
                <a:cxn ang="0">
                  <a:pos x="T0" y="T1"/>
                </a:cxn>
                <a:cxn ang="0">
                  <a:pos x="T2" y="T3"/>
                </a:cxn>
                <a:cxn ang="0">
                  <a:pos x="T4" y="T5"/>
                </a:cxn>
                <a:cxn ang="0">
                  <a:pos x="T6" y="T7"/>
                </a:cxn>
                <a:cxn ang="0">
                  <a:pos x="T8" y="T9"/>
                </a:cxn>
              </a:cxnLst>
              <a:rect l="0" t="0" r="r" b="b"/>
              <a:pathLst>
                <a:path w="16" h="32">
                  <a:moveTo>
                    <a:pt x="16" y="20"/>
                  </a:moveTo>
                  <a:lnTo>
                    <a:pt x="0" y="0"/>
                  </a:lnTo>
                  <a:lnTo>
                    <a:pt x="0" y="32"/>
                  </a:lnTo>
                  <a:lnTo>
                    <a:pt x="1" y="32"/>
                  </a:lnTo>
                  <a:lnTo>
                    <a:pt x="1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7" name="Freeform 899"/>
            <p:cNvSpPr>
              <a:spLocks/>
            </p:cNvSpPr>
            <p:nvPr/>
          </p:nvSpPr>
          <p:spPr bwMode="auto">
            <a:xfrm>
              <a:off x="-3173412" y="2833688"/>
              <a:ext cx="44450" cy="17462"/>
            </a:xfrm>
            <a:custGeom>
              <a:avLst/>
              <a:gdLst>
                <a:gd name="T0" fmla="*/ 28 w 28"/>
                <a:gd name="T1" fmla="*/ 11 h 11"/>
                <a:gd name="T2" fmla="*/ 17 w 28"/>
                <a:gd name="T3" fmla="*/ 0 h 11"/>
                <a:gd name="T4" fmla="*/ 0 w 28"/>
                <a:gd name="T5" fmla="*/ 10 h 11"/>
                <a:gd name="T6" fmla="*/ 28 w 28"/>
                <a:gd name="T7" fmla="*/ 11 h 11"/>
              </a:gdLst>
              <a:ahLst/>
              <a:cxnLst>
                <a:cxn ang="0">
                  <a:pos x="T0" y="T1"/>
                </a:cxn>
                <a:cxn ang="0">
                  <a:pos x="T2" y="T3"/>
                </a:cxn>
                <a:cxn ang="0">
                  <a:pos x="T4" y="T5"/>
                </a:cxn>
                <a:cxn ang="0">
                  <a:pos x="T6" y="T7"/>
                </a:cxn>
              </a:cxnLst>
              <a:rect l="0" t="0" r="r" b="b"/>
              <a:pathLst>
                <a:path w="28" h="11">
                  <a:moveTo>
                    <a:pt x="28" y="11"/>
                  </a:moveTo>
                  <a:lnTo>
                    <a:pt x="17" y="0"/>
                  </a:lnTo>
                  <a:lnTo>
                    <a:pt x="0" y="10"/>
                  </a:lnTo>
                  <a:lnTo>
                    <a:pt x="2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8" name="Freeform 900"/>
            <p:cNvSpPr>
              <a:spLocks/>
            </p:cNvSpPr>
            <p:nvPr/>
          </p:nvSpPr>
          <p:spPr bwMode="auto">
            <a:xfrm>
              <a:off x="-3144837" y="2797175"/>
              <a:ext cx="15875" cy="53975"/>
            </a:xfrm>
            <a:custGeom>
              <a:avLst/>
              <a:gdLst>
                <a:gd name="T0" fmla="*/ 10 w 10"/>
                <a:gd name="T1" fmla="*/ 34 h 34"/>
                <a:gd name="T2" fmla="*/ 10 w 10"/>
                <a:gd name="T3" fmla="*/ 0 h 34"/>
                <a:gd name="T4" fmla="*/ 0 w 10"/>
                <a:gd name="T5" fmla="*/ 22 h 34"/>
                <a:gd name="T6" fmla="*/ 10 w 10"/>
                <a:gd name="T7" fmla="*/ 34 h 34"/>
              </a:gdLst>
              <a:ahLst/>
              <a:cxnLst>
                <a:cxn ang="0">
                  <a:pos x="T0" y="T1"/>
                </a:cxn>
                <a:cxn ang="0">
                  <a:pos x="T2" y="T3"/>
                </a:cxn>
                <a:cxn ang="0">
                  <a:pos x="T4" y="T5"/>
                </a:cxn>
                <a:cxn ang="0">
                  <a:pos x="T6" y="T7"/>
                </a:cxn>
              </a:cxnLst>
              <a:rect l="0" t="0" r="r" b="b"/>
              <a:pathLst>
                <a:path w="10" h="34">
                  <a:moveTo>
                    <a:pt x="10" y="34"/>
                  </a:moveTo>
                  <a:lnTo>
                    <a:pt x="10" y="0"/>
                  </a:lnTo>
                  <a:lnTo>
                    <a:pt x="0" y="22"/>
                  </a:lnTo>
                  <a:lnTo>
                    <a:pt x="1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79" name="Freeform 901"/>
            <p:cNvSpPr>
              <a:spLocks/>
            </p:cNvSpPr>
            <p:nvPr/>
          </p:nvSpPr>
          <p:spPr bwMode="auto">
            <a:xfrm>
              <a:off x="-3175000" y="2852738"/>
              <a:ext cx="31750" cy="52387"/>
            </a:xfrm>
            <a:custGeom>
              <a:avLst/>
              <a:gdLst>
                <a:gd name="T0" fmla="*/ 0 w 20"/>
                <a:gd name="T1" fmla="*/ 33 h 33"/>
                <a:gd name="T2" fmla="*/ 1 w 20"/>
                <a:gd name="T3" fmla="*/ 33 h 33"/>
                <a:gd name="T4" fmla="*/ 19 w 20"/>
                <a:gd name="T5" fmla="*/ 25 h 33"/>
                <a:gd name="T6" fmla="*/ 20 w 20"/>
                <a:gd name="T7" fmla="*/ 25 h 33"/>
                <a:gd name="T8" fmla="*/ 0 w 20"/>
                <a:gd name="T9" fmla="*/ 0 h 33"/>
                <a:gd name="T10" fmla="*/ 0 w 20"/>
                <a:gd name="T11" fmla="*/ 33 h 33"/>
              </a:gdLst>
              <a:ahLst/>
              <a:cxnLst>
                <a:cxn ang="0">
                  <a:pos x="T0" y="T1"/>
                </a:cxn>
                <a:cxn ang="0">
                  <a:pos x="T2" y="T3"/>
                </a:cxn>
                <a:cxn ang="0">
                  <a:pos x="T4" y="T5"/>
                </a:cxn>
                <a:cxn ang="0">
                  <a:pos x="T6" y="T7"/>
                </a:cxn>
                <a:cxn ang="0">
                  <a:pos x="T8" y="T9"/>
                </a:cxn>
                <a:cxn ang="0">
                  <a:pos x="T10" y="T11"/>
                </a:cxn>
              </a:cxnLst>
              <a:rect l="0" t="0" r="r" b="b"/>
              <a:pathLst>
                <a:path w="20" h="33">
                  <a:moveTo>
                    <a:pt x="0" y="33"/>
                  </a:moveTo>
                  <a:lnTo>
                    <a:pt x="1" y="33"/>
                  </a:lnTo>
                  <a:lnTo>
                    <a:pt x="19" y="25"/>
                  </a:lnTo>
                  <a:lnTo>
                    <a:pt x="20" y="25"/>
                  </a:lnTo>
                  <a:lnTo>
                    <a:pt x="0"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0" name="Freeform 902"/>
            <p:cNvSpPr>
              <a:spLocks/>
            </p:cNvSpPr>
            <p:nvPr/>
          </p:nvSpPr>
          <p:spPr bwMode="auto">
            <a:xfrm>
              <a:off x="-3138487" y="2857500"/>
              <a:ext cx="9525" cy="52387"/>
            </a:xfrm>
            <a:custGeom>
              <a:avLst/>
              <a:gdLst>
                <a:gd name="T0" fmla="*/ 6 w 6"/>
                <a:gd name="T1" fmla="*/ 33 h 33"/>
                <a:gd name="T2" fmla="*/ 6 w 6"/>
                <a:gd name="T3" fmla="*/ 0 h 33"/>
                <a:gd name="T4" fmla="*/ 0 w 6"/>
                <a:gd name="T5" fmla="*/ 24 h 33"/>
                <a:gd name="T6" fmla="*/ 6 w 6"/>
                <a:gd name="T7" fmla="*/ 33 h 33"/>
              </a:gdLst>
              <a:ahLst/>
              <a:cxnLst>
                <a:cxn ang="0">
                  <a:pos x="T0" y="T1"/>
                </a:cxn>
                <a:cxn ang="0">
                  <a:pos x="T2" y="T3"/>
                </a:cxn>
                <a:cxn ang="0">
                  <a:pos x="T4" y="T5"/>
                </a:cxn>
                <a:cxn ang="0">
                  <a:pos x="T6" y="T7"/>
                </a:cxn>
              </a:cxnLst>
              <a:rect l="0" t="0" r="r" b="b"/>
              <a:pathLst>
                <a:path w="6" h="33">
                  <a:moveTo>
                    <a:pt x="6" y="33"/>
                  </a:moveTo>
                  <a:lnTo>
                    <a:pt x="6" y="0"/>
                  </a:lnTo>
                  <a:lnTo>
                    <a:pt x="0" y="24"/>
                  </a:lnTo>
                  <a:lnTo>
                    <a:pt x="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1" name="Freeform 903"/>
            <p:cNvSpPr>
              <a:spLocks/>
            </p:cNvSpPr>
            <p:nvPr/>
          </p:nvSpPr>
          <p:spPr bwMode="auto">
            <a:xfrm>
              <a:off x="-3175000" y="2851150"/>
              <a:ext cx="46038" cy="38100"/>
            </a:xfrm>
            <a:custGeom>
              <a:avLst/>
              <a:gdLst>
                <a:gd name="T0" fmla="*/ 19 w 29"/>
                <a:gd name="T1" fmla="*/ 24 h 24"/>
                <a:gd name="T2" fmla="*/ 29 w 29"/>
                <a:gd name="T3" fmla="*/ 3 h 24"/>
                <a:gd name="T4" fmla="*/ 29 w 29"/>
                <a:gd name="T5" fmla="*/ 3 h 24"/>
                <a:gd name="T6" fmla="*/ 0 w 29"/>
                <a:gd name="T7" fmla="*/ 0 h 24"/>
                <a:gd name="T8" fmla="*/ 19 w 29"/>
                <a:gd name="T9" fmla="*/ 24 h 24"/>
              </a:gdLst>
              <a:ahLst/>
              <a:cxnLst>
                <a:cxn ang="0">
                  <a:pos x="T0" y="T1"/>
                </a:cxn>
                <a:cxn ang="0">
                  <a:pos x="T2" y="T3"/>
                </a:cxn>
                <a:cxn ang="0">
                  <a:pos x="T4" y="T5"/>
                </a:cxn>
                <a:cxn ang="0">
                  <a:pos x="T6" y="T7"/>
                </a:cxn>
                <a:cxn ang="0">
                  <a:pos x="T8" y="T9"/>
                </a:cxn>
              </a:cxnLst>
              <a:rect l="0" t="0" r="r" b="b"/>
              <a:pathLst>
                <a:path w="29" h="24">
                  <a:moveTo>
                    <a:pt x="19" y="24"/>
                  </a:moveTo>
                  <a:lnTo>
                    <a:pt x="29" y="3"/>
                  </a:lnTo>
                  <a:lnTo>
                    <a:pt x="29" y="3"/>
                  </a:lnTo>
                  <a:lnTo>
                    <a:pt x="0" y="0"/>
                  </a:lnTo>
                  <a:lnTo>
                    <a:pt x="1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2" name="Freeform 904"/>
            <p:cNvSpPr>
              <a:spLocks/>
            </p:cNvSpPr>
            <p:nvPr/>
          </p:nvSpPr>
          <p:spPr bwMode="auto">
            <a:xfrm>
              <a:off x="-3175000" y="2676525"/>
              <a:ext cx="58738" cy="4762"/>
            </a:xfrm>
            <a:custGeom>
              <a:avLst/>
              <a:gdLst>
                <a:gd name="T0" fmla="*/ 0 w 37"/>
                <a:gd name="T1" fmla="*/ 3 h 3"/>
                <a:gd name="T2" fmla="*/ 37 w 37"/>
                <a:gd name="T3" fmla="*/ 2 h 3"/>
                <a:gd name="T4" fmla="*/ 37 w 37"/>
                <a:gd name="T5" fmla="*/ 0 h 3"/>
                <a:gd name="T6" fmla="*/ 0 w 37"/>
                <a:gd name="T7" fmla="*/ 2 h 3"/>
                <a:gd name="T8" fmla="*/ 0 w 37"/>
                <a:gd name="T9" fmla="*/ 3 h 3"/>
              </a:gdLst>
              <a:ahLst/>
              <a:cxnLst>
                <a:cxn ang="0">
                  <a:pos x="T0" y="T1"/>
                </a:cxn>
                <a:cxn ang="0">
                  <a:pos x="T2" y="T3"/>
                </a:cxn>
                <a:cxn ang="0">
                  <a:pos x="T4" y="T5"/>
                </a:cxn>
                <a:cxn ang="0">
                  <a:pos x="T6" y="T7"/>
                </a:cxn>
                <a:cxn ang="0">
                  <a:pos x="T8" y="T9"/>
                </a:cxn>
              </a:cxnLst>
              <a:rect l="0" t="0" r="r" b="b"/>
              <a:pathLst>
                <a:path w="37" h="3">
                  <a:moveTo>
                    <a:pt x="0" y="3"/>
                  </a:moveTo>
                  <a:lnTo>
                    <a:pt x="37" y="2"/>
                  </a:lnTo>
                  <a:lnTo>
                    <a:pt x="37" y="0"/>
                  </a:lnTo>
                  <a:lnTo>
                    <a:pt x="0" y="2"/>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3" name="Freeform 905"/>
            <p:cNvSpPr>
              <a:spLocks noEditPoints="1"/>
            </p:cNvSpPr>
            <p:nvPr/>
          </p:nvSpPr>
          <p:spPr bwMode="auto">
            <a:xfrm>
              <a:off x="-3125787" y="2679700"/>
              <a:ext cx="9525" cy="231775"/>
            </a:xfrm>
            <a:custGeom>
              <a:avLst/>
              <a:gdLst>
                <a:gd name="T0" fmla="*/ 0 w 14"/>
                <a:gd name="T1" fmla="*/ 348 h 350"/>
                <a:gd name="T2" fmla="*/ 14 w 14"/>
                <a:gd name="T3" fmla="*/ 350 h 350"/>
                <a:gd name="T4" fmla="*/ 14 w 14"/>
                <a:gd name="T5" fmla="*/ 0 h 350"/>
                <a:gd name="T6" fmla="*/ 0 w 14"/>
                <a:gd name="T7" fmla="*/ 1 h 350"/>
                <a:gd name="T8" fmla="*/ 0 w 14"/>
                <a:gd name="T9" fmla="*/ 348 h 350"/>
                <a:gd name="T10" fmla="*/ 5 w 14"/>
                <a:gd name="T11" fmla="*/ 165 h 350"/>
                <a:gd name="T12" fmla="*/ 6 w 14"/>
                <a:gd name="T13" fmla="*/ 164 h 350"/>
                <a:gd name="T14" fmla="*/ 9 w 14"/>
                <a:gd name="T15" fmla="*/ 164 h 350"/>
                <a:gd name="T16" fmla="*/ 10 w 14"/>
                <a:gd name="T17" fmla="*/ 165 h 350"/>
                <a:gd name="T18" fmla="*/ 10 w 14"/>
                <a:gd name="T19" fmla="*/ 180 h 350"/>
                <a:gd name="T20" fmla="*/ 9 w 14"/>
                <a:gd name="T21" fmla="*/ 181 h 350"/>
                <a:gd name="T22" fmla="*/ 6 w 14"/>
                <a:gd name="T23" fmla="*/ 181 h 350"/>
                <a:gd name="T24" fmla="*/ 5 w 14"/>
                <a:gd name="T25" fmla="*/ 180 h 350"/>
                <a:gd name="T26" fmla="*/ 5 w 14"/>
                <a:gd name="T27" fmla="*/ 16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50">
                  <a:moveTo>
                    <a:pt x="0" y="348"/>
                  </a:moveTo>
                  <a:cubicBezTo>
                    <a:pt x="14" y="350"/>
                    <a:pt x="14" y="350"/>
                    <a:pt x="14" y="350"/>
                  </a:cubicBezTo>
                  <a:cubicBezTo>
                    <a:pt x="14" y="0"/>
                    <a:pt x="14" y="0"/>
                    <a:pt x="14" y="0"/>
                  </a:cubicBezTo>
                  <a:cubicBezTo>
                    <a:pt x="0" y="1"/>
                    <a:pt x="0" y="1"/>
                    <a:pt x="0" y="1"/>
                  </a:cubicBezTo>
                  <a:lnTo>
                    <a:pt x="0" y="348"/>
                  </a:lnTo>
                  <a:close/>
                  <a:moveTo>
                    <a:pt x="5" y="165"/>
                  </a:moveTo>
                  <a:cubicBezTo>
                    <a:pt x="5" y="164"/>
                    <a:pt x="6" y="164"/>
                    <a:pt x="6" y="164"/>
                  </a:cubicBezTo>
                  <a:cubicBezTo>
                    <a:pt x="9" y="164"/>
                    <a:pt x="9" y="164"/>
                    <a:pt x="9" y="164"/>
                  </a:cubicBezTo>
                  <a:cubicBezTo>
                    <a:pt x="9" y="164"/>
                    <a:pt x="10" y="164"/>
                    <a:pt x="10" y="165"/>
                  </a:cubicBezTo>
                  <a:cubicBezTo>
                    <a:pt x="10" y="180"/>
                    <a:pt x="10" y="180"/>
                    <a:pt x="10" y="180"/>
                  </a:cubicBezTo>
                  <a:cubicBezTo>
                    <a:pt x="10" y="180"/>
                    <a:pt x="9" y="180"/>
                    <a:pt x="9" y="181"/>
                  </a:cubicBezTo>
                  <a:cubicBezTo>
                    <a:pt x="6" y="181"/>
                    <a:pt x="6" y="181"/>
                    <a:pt x="6" y="181"/>
                  </a:cubicBezTo>
                  <a:cubicBezTo>
                    <a:pt x="6" y="181"/>
                    <a:pt x="5" y="180"/>
                    <a:pt x="5" y="180"/>
                  </a:cubicBezTo>
                  <a:lnTo>
                    <a:pt x="5"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4" name="Freeform 906"/>
            <p:cNvSpPr>
              <a:spLocks/>
            </p:cNvSpPr>
            <p:nvPr/>
          </p:nvSpPr>
          <p:spPr bwMode="auto">
            <a:xfrm>
              <a:off x="-3233737" y="2890838"/>
              <a:ext cx="42863" cy="11112"/>
            </a:xfrm>
            <a:custGeom>
              <a:avLst/>
              <a:gdLst>
                <a:gd name="T0" fmla="*/ 0 w 27"/>
                <a:gd name="T1" fmla="*/ 4 h 7"/>
                <a:gd name="T2" fmla="*/ 27 w 27"/>
                <a:gd name="T3" fmla="*/ 7 h 7"/>
                <a:gd name="T4" fmla="*/ 19 w 27"/>
                <a:gd name="T5" fmla="*/ 0 h 7"/>
                <a:gd name="T6" fmla="*/ 0 w 27"/>
                <a:gd name="T7" fmla="*/ 4 h 7"/>
              </a:gdLst>
              <a:ahLst/>
              <a:cxnLst>
                <a:cxn ang="0">
                  <a:pos x="T0" y="T1"/>
                </a:cxn>
                <a:cxn ang="0">
                  <a:pos x="T2" y="T3"/>
                </a:cxn>
                <a:cxn ang="0">
                  <a:pos x="T4" y="T5"/>
                </a:cxn>
                <a:cxn ang="0">
                  <a:pos x="T6" y="T7"/>
                </a:cxn>
              </a:cxnLst>
              <a:rect l="0" t="0" r="r" b="b"/>
              <a:pathLst>
                <a:path w="27" h="7">
                  <a:moveTo>
                    <a:pt x="0" y="4"/>
                  </a:moveTo>
                  <a:lnTo>
                    <a:pt x="27" y="7"/>
                  </a:lnTo>
                  <a:lnTo>
                    <a:pt x="19"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5" name="Freeform 907"/>
            <p:cNvSpPr>
              <a:spLocks/>
            </p:cNvSpPr>
            <p:nvPr/>
          </p:nvSpPr>
          <p:spPr bwMode="auto">
            <a:xfrm>
              <a:off x="-3235325" y="2686050"/>
              <a:ext cx="44450" cy="49212"/>
            </a:xfrm>
            <a:custGeom>
              <a:avLst/>
              <a:gdLst>
                <a:gd name="T0" fmla="*/ 19 w 67"/>
                <a:gd name="T1" fmla="*/ 26 h 76"/>
                <a:gd name="T2" fmla="*/ 1 w 67"/>
                <a:gd name="T3" fmla="*/ 76 h 76"/>
                <a:gd name="T4" fmla="*/ 14 w 67"/>
                <a:gd name="T5" fmla="*/ 17 h 76"/>
                <a:gd name="T6" fmla="*/ 0 w 67"/>
                <a:gd name="T7" fmla="*/ 0 h 76"/>
                <a:gd name="T8" fmla="*/ 0 w 67"/>
                <a:gd name="T9" fmla="*/ 76 h 76"/>
                <a:gd name="T10" fmla="*/ 67 w 67"/>
                <a:gd name="T11" fmla="*/ 75 h 76"/>
                <a:gd name="T12" fmla="*/ 19 w 67"/>
                <a:gd name="T13" fmla="*/ 26 h 76"/>
              </a:gdLst>
              <a:ahLst/>
              <a:cxnLst>
                <a:cxn ang="0">
                  <a:pos x="T0" y="T1"/>
                </a:cxn>
                <a:cxn ang="0">
                  <a:pos x="T2" y="T3"/>
                </a:cxn>
                <a:cxn ang="0">
                  <a:pos x="T4" y="T5"/>
                </a:cxn>
                <a:cxn ang="0">
                  <a:pos x="T6" y="T7"/>
                </a:cxn>
                <a:cxn ang="0">
                  <a:pos x="T8" y="T9"/>
                </a:cxn>
                <a:cxn ang="0">
                  <a:pos x="T10" y="T11"/>
                </a:cxn>
                <a:cxn ang="0">
                  <a:pos x="T12" y="T13"/>
                </a:cxn>
              </a:cxnLst>
              <a:rect l="0" t="0" r="r" b="b"/>
              <a:pathLst>
                <a:path w="67" h="76">
                  <a:moveTo>
                    <a:pt x="19" y="26"/>
                  </a:moveTo>
                  <a:cubicBezTo>
                    <a:pt x="1" y="76"/>
                    <a:pt x="1" y="76"/>
                    <a:pt x="1" y="76"/>
                  </a:cubicBezTo>
                  <a:cubicBezTo>
                    <a:pt x="1" y="75"/>
                    <a:pt x="12" y="26"/>
                    <a:pt x="14" y="17"/>
                  </a:cubicBezTo>
                  <a:cubicBezTo>
                    <a:pt x="0" y="0"/>
                    <a:pt x="0" y="0"/>
                    <a:pt x="0" y="0"/>
                  </a:cubicBezTo>
                  <a:cubicBezTo>
                    <a:pt x="0" y="76"/>
                    <a:pt x="0" y="76"/>
                    <a:pt x="0" y="76"/>
                  </a:cubicBezTo>
                  <a:cubicBezTo>
                    <a:pt x="67" y="75"/>
                    <a:pt x="67" y="75"/>
                    <a:pt x="67" y="75"/>
                  </a:cubicBezTo>
                  <a:lnTo>
                    <a:pt x="19"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6" name="Freeform 908"/>
            <p:cNvSpPr>
              <a:spLocks/>
            </p:cNvSpPr>
            <p:nvPr/>
          </p:nvSpPr>
          <p:spPr bwMode="auto">
            <a:xfrm>
              <a:off x="-3221037" y="2682875"/>
              <a:ext cx="30163" cy="52387"/>
            </a:xfrm>
            <a:custGeom>
              <a:avLst/>
              <a:gdLst>
                <a:gd name="T0" fmla="*/ 0 w 19"/>
                <a:gd name="T1" fmla="*/ 11 h 33"/>
                <a:gd name="T2" fmla="*/ 19 w 19"/>
                <a:gd name="T3" fmla="*/ 33 h 33"/>
                <a:gd name="T4" fmla="*/ 19 w 19"/>
                <a:gd name="T5" fmla="*/ 0 h 33"/>
                <a:gd name="T6" fmla="*/ 19 w 19"/>
                <a:gd name="T7" fmla="*/ 0 h 33"/>
                <a:gd name="T8" fmla="*/ 0 w 19"/>
                <a:gd name="T9" fmla="*/ 11 h 33"/>
              </a:gdLst>
              <a:ahLst/>
              <a:cxnLst>
                <a:cxn ang="0">
                  <a:pos x="T0" y="T1"/>
                </a:cxn>
                <a:cxn ang="0">
                  <a:pos x="T2" y="T3"/>
                </a:cxn>
                <a:cxn ang="0">
                  <a:pos x="T4" y="T5"/>
                </a:cxn>
                <a:cxn ang="0">
                  <a:pos x="T6" y="T7"/>
                </a:cxn>
                <a:cxn ang="0">
                  <a:pos x="T8" y="T9"/>
                </a:cxn>
              </a:cxnLst>
              <a:rect l="0" t="0" r="r" b="b"/>
              <a:pathLst>
                <a:path w="19" h="33">
                  <a:moveTo>
                    <a:pt x="0" y="11"/>
                  </a:moveTo>
                  <a:lnTo>
                    <a:pt x="19" y="33"/>
                  </a:lnTo>
                  <a:lnTo>
                    <a:pt x="19" y="0"/>
                  </a:lnTo>
                  <a:lnTo>
                    <a:pt x="19"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7" name="Freeform 909"/>
            <p:cNvSpPr>
              <a:spLocks/>
            </p:cNvSpPr>
            <p:nvPr/>
          </p:nvSpPr>
          <p:spPr bwMode="auto">
            <a:xfrm>
              <a:off x="-3233737" y="2682875"/>
              <a:ext cx="42863" cy="12700"/>
            </a:xfrm>
            <a:custGeom>
              <a:avLst/>
              <a:gdLst>
                <a:gd name="T0" fmla="*/ 65 w 65"/>
                <a:gd name="T1" fmla="*/ 0 h 19"/>
                <a:gd name="T2" fmla="*/ 0 w 65"/>
                <a:gd name="T3" fmla="*/ 3 h 19"/>
                <a:gd name="T4" fmla="*/ 15 w 65"/>
                <a:gd name="T5" fmla="*/ 19 h 19"/>
                <a:gd name="T6" fmla="*/ 65 w 65"/>
                <a:gd name="T7" fmla="*/ 0 h 19"/>
              </a:gdLst>
              <a:ahLst/>
              <a:cxnLst>
                <a:cxn ang="0">
                  <a:pos x="T0" y="T1"/>
                </a:cxn>
                <a:cxn ang="0">
                  <a:pos x="T2" y="T3"/>
                </a:cxn>
                <a:cxn ang="0">
                  <a:pos x="T4" y="T5"/>
                </a:cxn>
                <a:cxn ang="0">
                  <a:pos x="T6" y="T7"/>
                </a:cxn>
              </a:cxnLst>
              <a:rect l="0" t="0" r="r" b="b"/>
              <a:pathLst>
                <a:path w="65" h="19">
                  <a:moveTo>
                    <a:pt x="65" y="0"/>
                  </a:moveTo>
                  <a:cubicBezTo>
                    <a:pt x="0" y="3"/>
                    <a:pt x="0" y="3"/>
                    <a:pt x="0" y="3"/>
                  </a:cubicBezTo>
                  <a:cubicBezTo>
                    <a:pt x="15" y="19"/>
                    <a:pt x="15" y="19"/>
                    <a:pt x="15" y="19"/>
                  </a:cubicBezTo>
                  <a:cubicBezTo>
                    <a:pt x="15" y="19"/>
                    <a:pt x="65" y="0"/>
                    <a:pt x="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8" name="Freeform 910"/>
            <p:cNvSpPr>
              <a:spLocks/>
            </p:cNvSpPr>
            <p:nvPr/>
          </p:nvSpPr>
          <p:spPr bwMode="auto">
            <a:xfrm>
              <a:off x="-3233737" y="2738438"/>
              <a:ext cx="42863" cy="17462"/>
            </a:xfrm>
            <a:custGeom>
              <a:avLst/>
              <a:gdLst>
                <a:gd name="T0" fmla="*/ 27 w 27"/>
                <a:gd name="T1" fmla="*/ 0 h 11"/>
                <a:gd name="T2" fmla="*/ 0 w 27"/>
                <a:gd name="T3" fmla="*/ 1 h 11"/>
                <a:gd name="T4" fmla="*/ 10 w 27"/>
                <a:gd name="T5" fmla="*/ 11 h 11"/>
                <a:gd name="T6" fmla="*/ 27 w 27"/>
                <a:gd name="T7" fmla="*/ 0 h 11"/>
              </a:gdLst>
              <a:ahLst/>
              <a:cxnLst>
                <a:cxn ang="0">
                  <a:pos x="T0" y="T1"/>
                </a:cxn>
                <a:cxn ang="0">
                  <a:pos x="T2" y="T3"/>
                </a:cxn>
                <a:cxn ang="0">
                  <a:pos x="T4" y="T5"/>
                </a:cxn>
                <a:cxn ang="0">
                  <a:pos x="T6" y="T7"/>
                </a:cxn>
              </a:cxnLst>
              <a:rect l="0" t="0" r="r" b="b"/>
              <a:pathLst>
                <a:path w="27" h="11">
                  <a:moveTo>
                    <a:pt x="27" y="0"/>
                  </a:moveTo>
                  <a:lnTo>
                    <a:pt x="0" y="1"/>
                  </a:lnTo>
                  <a:lnTo>
                    <a:pt x="10" y="11"/>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89" name="Freeform 911"/>
            <p:cNvSpPr>
              <a:spLocks/>
            </p:cNvSpPr>
            <p:nvPr/>
          </p:nvSpPr>
          <p:spPr bwMode="auto">
            <a:xfrm>
              <a:off x="-3235325" y="2740025"/>
              <a:ext cx="44450" cy="50800"/>
            </a:xfrm>
            <a:custGeom>
              <a:avLst/>
              <a:gdLst>
                <a:gd name="T0" fmla="*/ 1 w 28"/>
                <a:gd name="T1" fmla="*/ 31 h 32"/>
                <a:gd name="T2" fmla="*/ 10 w 28"/>
                <a:gd name="T3" fmla="*/ 11 h 32"/>
                <a:gd name="T4" fmla="*/ 0 w 28"/>
                <a:gd name="T5" fmla="*/ 0 h 32"/>
                <a:gd name="T6" fmla="*/ 0 w 28"/>
                <a:gd name="T7" fmla="*/ 31 h 32"/>
                <a:gd name="T8" fmla="*/ 28 w 28"/>
                <a:gd name="T9" fmla="*/ 32 h 32"/>
                <a:gd name="T10" fmla="*/ 28 w 28"/>
                <a:gd name="T11" fmla="*/ 32 h 32"/>
                <a:gd name="T12" fmla="*/ 11 w 28"/>
                <a:gd name="T13" fmla="*/ 14 h 32"/>
                <a:gd name="T14" fmla="*/ 1 w 28"/>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2">
                  <a:moveTo>
                    <a:pt x="1" y="31"/>
                  </a:moveTo>
                  <a:lnTo>
                    <a:pt x="10" y="11"/>
                  </a:lnTo>
                  <a:lnTo>
                    <a:pt x="0" y="0"/>
                  </a:lnTo>
                  <a:lnTo>
                    <a:pt x="0" y="31"/>
                  </a:lnTo>
                  <a:lnTo>
                    <a:pt x="28" y="32"/>
                  </a:lnTo>
                  <a:lnTo>
                    <a:pt x="28" y="32"/>
                  </a:lnTo>
                  <a:lnTo>
                    <a:pt x="11" y="14"/>
                  </a:lnTo>
                  <a:lnTo>
                    <a:pt x="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0" name="Freeform 912"/>
            <p:cNvSpPr>
              <a:spLocks/>
            </p:cNvSpPr>
            <p:nvPr/>
          </p:nvSpPr>
          <p:spPr bwMode="auto">
            <a:xfrm>
              <a:off x="-3216275" y="2738438"/>
              <a:ext cx="25400" cy="50800"/>
            </a:xfrm>
            <a:custGeom>
              <a:avLst/>
              <a:gdLst>
                <a:gd name="T0" fmla="*/ 0 w 16"/>
                <a:gd name="T1" fmla="*/ 14 h 32"/>
                <a:gd name="T2" fmla="*/ 16 w 16"/>
                <a:gd name="T3" fmla="*/ 32 h 32"/>
                <a:gd name="T4" fmla="*/ 16 w 16"/>
                <a:gd name="T5" fmla="*/ 0 h 32"/>
                <a:gd name="T6" fmla="*/ 16 w 16"/>
                <a:gd name="T7" fmla="*/ 0 h 32"/>
                <a:gd name="T8" fmla="*/ 0 w 16"/>
                <a:gd name="T9" fmla="*/ 14 h 32"/>
              </a:gdLst>
              <a:ahLst/>
              <a:cxnLst>
                <a:cxn ang="0">
                  <a:pos x="T0" y="T1"/>
                </a:cxn>
                <a:cxn ang="0">
                  <a:pos x="T2" y="T3"/>
                </a:cxn>
                <a:cxn ang="0">
                  <a:pos x="T4" y="T5"/>
                </a:cxn>
                <a:cxn ang="0">
                  <a:pos x="T6" y="T7"/>
                </a:cxn>
                <a:cxn ang="0">
                  <a:pos x="T8" y="T9"/>
                </a:cxn>
              </a:cxnLst>
              <a:rect l="0" t="0" r="r" b="b"/>
              <a:pathLst>
                <a:path w="16" h="32">
                  <a:moveTo>
                    <a:pt x="0" y="14"/>
                  </a:moveTo>
                  <a:lnTo>
                    <a:pt x="16" y="32"/>
                  </a:lnTo>
                  <a:lnTo>
                    <a:pt x="16" y="0"/>
                  </a:lnTo>
                  <a:lnTo>
                    <a:pt x="1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1" name="Freeform 913"/>
            <p:cNvSpPr>
              <a:spLocks/>
            </p:cNvSpPr>
            <p:nvPr/>
          </p:nvSpPr>
          <p:spPr bwMode="auto">
            <a:xfrm>
              <a:off x="-3233737" y="2794000"/>
              <a:ext cx="42863" cy="28575"/>
            </a:xfrm>
            <a:custGeom>
              <a:avLst/>
              <a:gdLst>
                <a:gd name="T0" fmla="*/ 15 w 27"/>
                <a:gd name="T1" fmla="*/ 18 h 18"/>
                <a:gd name="T2" fmla="*/ 27 w 27"/>
                <a:gd name="T3" fmla="*/ 1 h 18"/>
                <a:gd name="T4" fmla="*/ 27 w 27"/>
                <a:gd name="T5" fmla="*/ 0 h 18"/>
                <a:gd name="T6" fmla="*/ 0 w 27"/>
                <a:gd name="T7" fmla="*/ 0 h 18"/>
                <a:gd name="T8" fmla="*/ 15 w 27"/>
                <a:gd name="T9" fmla="*/ 18 h 18"/>
              </a:gdLst>
              <a:ahLst/>
              <a:cxnLst>
                <a:cxn ang="0">
                  <a:pos x="T0" y="T1"/>
                </a:cxn>
                <a:cxn ang="0">
                  <a:pos x="T2" y="T3"/>
                </a:cxn>
                <a:cxn ang="0">
                  <a:pos x="T4" y="T5"/>
                </a:cxn>
                <a:cxn ang="0">
                  <a:pos x="T6" y="T7"/>
                </a:cxn>
                <a:cxn ang="0">
                  <a:pos x="T8" y="T9"/>
                </a:cxn>
              </a:cxnLst>
              <a:rect l="0" t="0" r="r" b="b"/>
              <a:pathLst>
                <a:path w="27" h="18">
                  <a:moveTo>
                    <a:pt x="15" y="18"/>
                  </a:moveTo>
                  <a:lnTo>
                    <a:pt x="27" y="1"/>
                  </a:lnTo>
                  <a:lnTo>
                    <a:pt x="27" y="0"/>
                  </a:lnTo>
                  <a:lnTo>
                    <a:pt x="0" y="0"/>
                  </a:lnTo>
                  <a:lnTo>
                    <a:pt x="1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2" name="Freeform 914"/>
            <p:cNvSpPr>
              <a:spLocks/>
            </p:cNvSpPr>
            <p:nvPr/>
          </p:nvSpPr>
          <p:spPr bwMode="auto">
            <a:xfrm>
              <a:off x="-3235325" y="2794000"/>
              <a:ext cx="25400" cy="49212"/>
            </a:xfrm>
            <a:custGeom>
              <a:avLst/>
              <a:gdLst>
                <a:gd name="T0" fmla="*/ 16 w 16"/>
                <a:gd name="T1" fmla="*/ 19 h 31"/>
                <a:gd name="T2" fmla="*/ 0 w 16"/>
                <a:gd name="T3" fmla="*/ 0 h 31"/>
                <a:gd name="T4" fmla="*/ 0 w 16"/>
                <a:gd name="T5" fmla="*/ 31 h 31"/>
                <a:gd name="T6" fmla="*/ 1 w 16"/>
                <a:gd name="T7" fmla="*/ 31 h 31"/>
                <a:gd name="T8" fmla="*/ 16 w 16"/>
                <a:gd name="T9" fmla="*/ 19 h 31"/>
              </a:gdLst>
              <a:ahLst/>
              <a:cxnLst>
                <a:cxn ang="0">
                  <a:pos x="T0" y="T1"/>
                </a:cxn>
                <a:cxn ang="0">
                  <a:pos x="T2" y="T3"/>
                </a:cxn>
                <a:cxn ang="0">
                  <a:pos x="T4" y="T5"/>
                </a:cxn>
                <a:cxn ang="0">
                  <a:pos x="T6" y="T7"/>
                </a:cxn>
                <a:cxn ang="0">
                  <a:pos x="T8" y="T9"/>
                </a:cxn>
              </a:cxnLst>
              <a:rect l="0" t="0" r="r" b="b"/>
              <a:pathLst>
                <a:path w="16" h="31">
                  <a:moveTo>
                    <a:pt x="16" y="19"/>
                  </a:moveTo>
                  <a:lnTo>
                    <a:pt x="0" y="0"/>
                  </a:lnTo>
                  <a:lnTo>
                    <a:pt x="0" y="31"/>
                  </a:lnTo>
                  <a:lnTo>
                    <a:pt x="1" y="31"/>
                  </a:lnTo>
                  <a:lnTo>
                    <a:pt x="1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3" name="Freeform 915"/>
            <p:cNvSpPr>
              <a:spLocks/>
            </p:cNvSpPr>
            <p:nvPr/>
          </p:nvSpPr>
          <p:spPr bwMode="auto">
            <a:xfrm>
              <a:off x="-3233737" y="2828925"/>
              <a:ext cx="42863" cy="17462"/>
            </a:xfrm>
            <a:custGeom>
              <a:avLst/>
              <a:gdLst>
                <a:gd name="T0" fmla="*/ 27 w 27"/>
                <a:gd name="T1" fmla="*/ 11 h 11"/>
                <a:gd name="T2" fmla="*/ 16 w 27"/>
                <a:gd name="T3" fmla="*/ 0 h 11"/>
                <a:gd name="T4" fmla="*/ 0 w 27"/>
                <a:gd name="T5" fmla="*/ 9 h 11"/>
                <a:gd name="T6" fmla="*/ 27 w 27"/>
                <a:gd name="T7" fmla="*/ 11 h 11"/>
              </a:gdLst>
              <a:ahLst/>
              <a:cxnLst>
                <a:cxn ang="0">
                  <a:pos x="T0" y="T1"/>
                </a:cxn>
                <a:cxn ang="0">
                  <a:pos x="T2" y="T3"/>
                </a:cxn>
                <a:cxn ang="0">
                  <a:pos x="T4" y="T5"/>
                </a:cxn>
                <a:cxn ang="0">
                  <a:pos x="T6" y="T7"/>
                </a:cxn>
              </a:cxnLst>
              <a:rect l="0" t="0" r="r" b="b"/>
              <a:pathLst>
                <a:path w="27" h="11">
                  <a:moveTo>
                    <a:pt x="27" y="11"/>
                  </a:moveTo>
                  <a:lnTo>
                    <a:pt x="16" y="0"/>
                  </a:lnTo>
                  <a:lnTo>
                    <a:pt x="0" y="9"/>
                  </a:lnTo>
                  <a:lnTo>
                    <a:pt x="2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4" name="Freeform 916"/>
            <p:cNvSpPr>
              <a:spLocks/>
            </p:cNvSpPr>
            <p:nvPr/>
          </p:nvSpPr>
          <p:spPr bwMode="auto">
            <a:xfrm>
              <a:off x="-3206750" y="2795588"/>
              <a:ext cx="15875" cy="50800"/>
            </a:xfrm>
            <a:custGeom>
              <a:avLst/>
              <a:gdLst>
                <a:gd name="T0" fmla="*/ 10 w 10"/>
                <a:gd name="T1" fmla="*/ 32 h 32"/>
                <a:gd name="T2" fmla="*/ 10 w 10"/>
                <a:gd name="T3" fmla="*/ 0 h 32"/>
                <a:gd name="T4" fmla="*/ 0 w 10"/>
                <a:gd name="T5" fmla="*/ 21 h 32"/>
                <a:gd name="T6" fmla="*/ 10 w 10"/>
                <a:gd name="T7" fmla="*/ 32 h 32"/>
              </a:gdLst>
              <a:ahLst/>
              <a:cxnLst>
                <a:cxn ang="0">
                  <a:pos x="T0" y="T1"/>
                </a:cxn>
                <a:cxn ang="0">
                  <a:pos x="T2" y="T3"/>
                </a:cxn>
                <a:cxn ang="0">
                  <a:pos x="T4" y="T5"/>
                </a:cxn>
                <a:cxn ang="0">
                  <a:pos x="T6" y="T7"/>
                </a:cxn>
              </a:cxnLst>
              <a:rect l="0" t="0" r="r" b="b"/>
              <a:pathLst>
                <a:path w="10" h="32">
                  <a:moveTo>
                    <a:pt x="10" y="32"/>
                  </a:moveTo>
                  <a:lnTo>
                    <a:pt x="10" y="0"/>
                  </a:lnTo>
                  <a:lnTo>
                    <a:pt x="0" y="21"/>
                  </a:ln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5" name="Freeform 917"/>
            <p:cNvSpPr>
              <a:spLocks/>
            </p:cNvSpPr>
            <p:nvPr/>
          </p:nvSpPr>
          <p:spPr bwMode="auto">
            <a:xfrm>
              <a:off x="-3235325" y="2847975"/>
              <a:ext cx="30163" cy="49212"/>
            </a:xfrm>
            <a:custGeom>
              <a:avLst/>
              <a:gdLst>
                <a:gd name="T0" fmla="*/ 0 w 19"/>
                <a:gd name="T1" fmla="*/ 31 h 31"/>
                <a:gd name="T2" fmla="*/ 1 w 19"/>
                <a:gd name="T3" fmla="*/ 31 h 31"/>
                <a:gd name="T4" fmla="*/ 18 w 19"/>
                <a:gd name="T5" fmla="*/ 23 h 31"/>
                <a:gd name="T6" fmla="*/ 19 w 19"/>
                <a:gd name="T7" fmla="*/ 23 h 31"/>
                <a:gd name="T8" fmla="*/ 0 w 19"/>
                <a:gd name="T9" fmla="*/ 0 h 31"/>
                <a:gd name="T10" fmla="*/ 0 w 19"/>
                <a:gd name="T11" fmla="*/ 31 h 31"/>
              </a:gdLst>
              <a:ahLst/>
              <a:cxnLst>
                <a:cxn ang="0">
                  <a:pos x="T0" y="T1"/>
                </a:cxn>
                <a:cxn ang="0">
                  <a:pos x="T2" y="T3"/>
                </a:cxn>
                <a:cxn ang="0">
                  <a:pos x="T4" y="T5"/>
                </a:cxn>
                <a:cxn ang="0">
                  <a:pos x="T6" y="T7"/>
                </a:cxn>
                <a:cxn ang="0">
                  <a:pos x="T8" y="T9"/>
                </a:cxn>
                <a:cxn ang="0">
                  <a:pos x="T10" y="T11"/>
                </a:cxn>
              </a:cxnLst>
              <a:rect l="0" t="0" r="r" b="b"/>
              <a:pathLst>
                <a:path w="19" h="31">
                  <a:moveTo>
                    <a:pt x="0" y="31"/>
                  </a:moveTo>
                  <a:lnTo>
                    <a:pt x="1" y="31"/>
                  </a:lnTo>
                  <a:lnTo>
                    <a:pt x="18" y="23"/>
                  </a:lnTo>
                  <a:lnTo>
                    <a:pt x="19" y="23"/>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6" name="Freeform 918"/>
            <p:cNvSpPr>
              <a:spLocks/>
            </p:cNvSpPr>
            <p:nvPr/>
          </p:nvSpPr>
          <p:spPr bwMode="auto">
            <a:xfrm>
              <a:off x="-3200400" y="2851150"/>
              <a:ext cx="9525" cy="50800"/>
            </a:xfrm>
            <a:custGeom>
              <a:avLst/>
              <a:gdLst>
                <a:gd name="T0" fmla="*/ 6 w 6"/>
                <a:gd name="T1" fmla="*/ 32 h 32"/>
                <a:gd name="T2" fmla="*/ 6 w 6"/>
                <a:gd name="T3" fmla="*/ 0 h 32"/>
                <a:gd name="T4" fmla="*/ 0 w 6"/>
                <a:gd name="T5" fmla="*/ 24 h 32"/>
                <a:gd name="T6" fmla="*/ 6 w 6"/>
                <a:gd name="T7" fmla="*/ 32 h 32"/>
              </a:gdLst>
              <a:ahLst/>
              <a:cxnLst>
                <a:cxn ang="0">
                  <a:pos x="T0" y="T1"/>
                </a:cxn>
                <a:cxn ang="0">
                  <a:pos x="T2" y="T3"/>
                </a:cxn>
                <a:cxn ang="0">
                  <a:pos x="T4" y="T5"/>
                </a:cxn>
                <a:cxn ang="0">
                  <a:pos x="T6" y="T7"/>
                </a:cxn>
              </a:cxnLst>
              <a:rect l="0" t="0" r="r" b="b"/>
              <a:pathLst>
                <a:path w="6" h="32">
                  <a:moveTo>
                    <a:pt x="6" y="32"/>
                  </a:moveTo>
                  <a:lnTo>
                    <a:pt x="6" y="0"/>
                  </a:lnTo>
                  <a:lnTo>
                    <a:pt x="0" y="24"/>
                  </a:lnTo>
                  <a:lnTo>
                    <a:pt x="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7" name="Freeform 919"/>
            <p:cNvSpPr>
              <a:spLocks/>
            </p:cNvSpPr>
            <p:nvPr/>
          </p:nvSpPr>
          <p:spPr bwMode="auto">
            <a:xfrm>
              <a:off x="-3233737" y="2846388"/>
              <a:ext cx="42863" cy="36512"/>
            </a:xfrm>
            <a:custGeom>
              <a:avLst/>
              <a:gdLst>
                <a:gd name="T0" fmla="*/ 18 w 27"/>
                <a:gd name="T1" fmla="*/ 23 h 23"/>
                <a:gd name="T2" fmla="*/ 27 w 27"/>
                <a:gd name="T3" fmla="*/ 3 h 23"/>
                <a:gd name="T4" fmla="*/ 27 w 27"/>
                <a:gd name="T5" fmla="*/ 2 h 23"/>
                <a:gd name="T6" fmla="*/ 0 w 27"/>
                <a:gd name="T7" fmla="*/ 0 h 23"/>
                <a:gd name="T8" fmla="*/ 18 w 27"/>
                <a:gd name="T9" fmla="*/ 23 h 23"/>
              </a:gdLst>
              <a:ahLst/>
              <a:cxnLst>
                <a:cxn ang="0">
                  <a:pos x="T0" y="T1"/>
                </a:cxn>
                <a:cxn ang="0">
                  <a:pos x="T2" y="T3"/>
                </a:cxn>
                <a:cxn ang="0">
                  <a:pos x="T4" y="T5"/>
                </a:cxn>
                <a:cxn ang="0">
                  <a:pos x="T6" y="T7"/>
                </a:cxn>
                <a:cxn ang="0">
                  <a:pos x="T8" y="T9"/>
                </a:cxn>
              </a:cxnLst>
              <a:rect l="0" t="0" r="r" b="b"/>
              <a:pathLst>
                <a:path w="27" h="23">
                  <a:moveTo>
                    <a:pt x="18" y="23"/>
                  </a:moveTo>
                  <a:lnTo>
                    <a:pt x="27" y="3"/>
                  </a:lnTo>
                  <a:lnTo>
                    <a:pt x="27" y="2"/>
                  </a:lnTo>
                  <a:lnTo>
                    <a:pt x="0" y="0"/>
                  </a:lnTo>
                  <a:lnTo>
                    <a:pt x="1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8" name="Freeform 920"/>
            <p:cNvSpPr>
              <a:spLocks/>
            </p:cNvSpPr>
            <p:nvPr/>
          </p:nvSpPr>
          <p:spPr bwMode="auto">
            <a:xfrm>
              <a:off x="-3235325" y="2679700"/>
              <a:ext cx="57150" cy="3175"/>
            </a:xfrm>
            <a:custGeom>
              <a:avLst/>
              <a:gdLst>
                <a:gd name="T0" fmla="*/ 0 w 36"/>
                <a:gd name="T1" fmla="*/ 2 h 2"/>
                <a:gd name="T2" fmla="*/ 36 w 36"/>
                <a:gd name="T3" fmla="*/ 1 h 2"/>
                <a:gd name="T4" fmla="*/ 36 w 36"/>
                <a:gd name="T5" fmla="*/ 0 h 2"/>
                <a:gd name="T6" fmla="*/ 0 w 36"/>
                <a:gd name="T7" fmla="*/ 1 h 2"/>
                <a:gd name="T8" fmla="*/ 0 w 36"/>
                <a:gd name="T9" fmla="*/ 2 h 2"/>
              </a:gdLst>
              <a:ahLst/>
              <a:cxnLst>
                <a:cxn ang="0">
                  <a:pos x="T0" y="T1"/>
                </a:cxn>
                <a:cxn ang="0">
                  <a:pos x="T2" y="T3"/>
                </a:cxn>
                <a:cxn ang="0">
                  <a:pos x="T4" y="T5"/>
                </a:cxn>
                <a:cxn ang="0">
                  <a:pos x="T6" y="T7"/>
                </a:cxn>
                <a:cxn ang="0">
                  <a:pos x="T8" y="T9"/>
                </a:cxn>
              </a:cxnLst>
              <a:rect l="0" t="0" r="r" b="b"/>
              <a:pathLst>
                <a:path w="36" h="2">
                  <a:moveTo>
                    <a:pt x="0" y="2"/>
                  </a:moveTo>
                  <a:lnTo>
                    <a:pt x="36" y="1"/>
                  </a:lnTo>
                  <a:lnTo>
                    <a:pt x="36" y="0"/>
                  </a:lnTo>
                  <a:lnTo>
                    <a:pt x="0" y="1"/>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99" name="Freeform 921"/>
            <p:cNvSpPr>
              <a:spLocks noEditPoints="1"/>
            </p:cNvSpPr>
            <p:nvPr/>
          </p:nvSpPr>
          <p:spPr bwMode="auto">
            <a:xfrm>
              <a:off x="-3186112" y="2682875"/>
              <a:ext cx="7938" cy="220662"/>
            </a:xfrm>
            <a:custGeom>
              <a:avLst/>
              <a:gdLst>
                <a:gd name="T0" fmla="*/ 0 w 13"/>
                <a:gd name="T1" fmla="*/ 334 h 335"/>
                <a:gd name="T2" fmla="*/ 13 w 13"/>
                <a:gd name="T3" fmla="*/ 335 h 335"/>
                <a:gd name="T4" fmla="*/ 13 w 13"/>
                <a:gd name="T5" fmla="*/ 0 h 335"/>
                <a:gd name="T6" fmla="*/ 0 w 13"/>
                <a:gd name="T7" fmla="*/ 1 h 335"/>
                <a:gd name="T8" fmla="*/ 0 w 13"/>
                <a:gd name="T9" fmla="*/ 334 h 335"/>
                <a:gd name="T10" fmla="*/ 4 w 13"/>
                <a:gd name="T11" fmla="*/ 158 h 335"/>
                <a:gd name="T12" fmla="*/ 5 w 13"/>
                <a:gd name="T13" fmla="*/ 157 h 335"/>
                <a:gd name="T14" fmla="*/ 8 w 13"/>
                <a:gd name="T15" fmla="*/ 157 h 335"/>
                <a:gd name="T16" fmla="*/ 9 w 13"/>
                <a:gd name="T17" fmla="*/ 158 h 335"/>
                <a:gd name="T18" fmla="*/ 9 w 13"/>
                <a:gd name="T19" fmla="*/ 172 h 335"/>
                <a:gd name="T20" fmla="*/ 8 w 13"/>
                <a:gd name="T21" fmla="*/ 173 h 335"/>
                <a:gd name="T22" fmla="*/ 5 w 13"/>
                <a:gd name="T23" fmla="*/ 173 h 335"/>
                <a:gd name="T24" fmla="*/ 4 w 13"/>
                <a:gd name="T25" fmla="*/ 172 h 335"/>
                <a:gd name="T26" fmla="*/ 4 w 13"/>
                <a:gd name="T27" fmla="*/ 15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335">
                  <a:moveTo>
                    <a:pt x="0" y="334"/>
                  </a:moveTo>
                  <a:cubicBezTo>
                    <a:pt x="13" y="335"/>
                    <a:pt x="13" y="335"/>
                    <a:pt x="13" y="335"/>
                  </a:cubicBezTo>
                  <a:cubicBezTo>
                    <a:pt x="13" y="0"/>
                    <a:pt x="13" y="0"/>
                    <a:pt x="13" y="0"/>
                  </a:cubicBezTo>
                  <a:cubicBezTo>
                    <a:pt x="0" y="1"/>
                    <a:pt x="0" y="1"/>
                    <a:pt x="0" y="1"/>
                  </a:cubicBezTo>
                  <a:lnTo>
                    <a:pt x="0" y="334"/>
                  </a:lnTo>
                  <a:close/>
                  <a:moveTo>
                    <a:pt x="4" y="158"/>
                  </a:moveTo>
                  <a:cubicBezTo>
                    <a:pt x="4" y="158"/>
                    <a:pt x="5" y="157"/>
                    <a:pt x="5" y="157"/>
                  </a:cubicBezTo>
                  <a:cubicBezTo>
                    <a:pt x="8" y="157"/>
                    <a:pt x="8" y="157"/>
                    <a:pt x="8" y="157"/>
                  </a:cubicBezTo>
                  <a:cubicBezTo>
                    <a:pt x="8" y="157"/>
                    <a:pt x="9" y="157"/>
                    <a:pt x="9" y="158"/>
                  </a:cubicBezTo>
                  <a:cubicBezTo>
                    <a:pt x="9" y="172"/>
                    <a:pt x="9" y="172"/>
                    <a:pt x="9" y="172"/>
                  </a:cubicBezTo>
                  <a:cubicBezTo>
                    <a:pt x="9" y="173"/>
                    <a:pt x="8" y="173"/>
                    <a:pt x="8" y="173"/>
                  </a:cubicBezTo>
                  <a:cubicBezTo>
                    <a:pt x="5" y="173"/>
                    <a:pt x="5" y="173"/>
                    <a:pt x="5" y="173"/>
                  </a:cubicBezTo>
                  <a:cubicBezTo>
                    <a:pt x="5" y="173"/>
                    <a:pt x="4" y="173"/>
                    <a:pt x="4" y="172"/>
                  </a:cubicBezTo>
                  <a:lnTo>
                    <a:pt x="4"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0" name="Freeform 922"/>
            <p:cNvSpPr>
              <a:spLocks/>
            </p:cNvSpPr>
            <p:nvPr/>
          </p:nvSpPr>
          <p:spPr bwMode="auto">
            <a:xfrm>
              <a:off x="-3109912" y="2903538"/>
              <a:ext cx="47625" cy="14287"/>
            </a:xfrm>
            <a:custGeom>
              <a:avLst/>
              <a:gdLst>
                <a:gd name="T0" fmla="*/ 0 w 30"/>
                <a:gd name="T1" fmla="*/ 6 h 9"/>
                <a:gd name="T2" fmla="*/ 30 w 30"/>
                <a:gd name="T3" fmla="*/ 9 h 9"/>
                <a:gd name="T4" fmla="*/ 21 w 30"/>
                <a:gd name="T5" fmla="*/ 0 h 9"/>
                <a:gd name="T6" fmla="*/ 0 w 30"/>
                <a:gd name="T7" fmla="*/ 6 h 9"/>
              </a:gdLst>
              <a:ahLst/>
              <a:cxnLst>
                <a:cxn ang="0">
                  <a:pos x="T0" y="T1"/>
                </a:cxn>
                <a:cxn ang="0">
                  <a:pos x="T2" y="T3"/>
                </a:cxn>
                <a:cxn ang="0">
                  <a:pos x="T4" y="T5"/>
                </a:cxn>
                <a:cxn ang="0">
                  <a:pos x="T6" y="T7"/>
                </a:cxn>
              </a:cxnLst>
              <a:rect l="0" t="0" r="r" b="b"/>
              <a:pathLst>
                <a:path w="30" h="9">
                  <a:moveTo>
                    <a:pt x="0" y="6"/>
                  </a:moveTo>
                  <a:lnTo>
                    <a:pt x="30" y="9"/>
                  </a:lnTo>
                  <a:lnTo>
                    <a:pt x="21"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1" name="Freeform 923"/>
            <p:cNvSpPr>
              <a:spLocks/>
            </p:cNvSpPr>
            <p:nvPr/>
          </p:nvSpPr>
          <p:spPr bwMode="auto">
            <a:xfrm>
              <a:off x="-3111500" y="2681288"/>
              <a:ext cx="49213" cy="53975"/>
            </a:xfrm>
            <a:custGeom>
              <a:avLst/>
              <a:gdLst>
                <a:gd name="T0" fmla="*/ 21 w 74"/>
                <a:gd name="T1" fmla="*/ 27 h 83"/>
                <a:gd name="T2" fmla="*/ 1 w 74"/>
                <a:gd name="T3" fmla="*/ 82 h 83"/>
                <a:gd name="T4" fmla="*/ 16 w 74"/>
                <a:gd name="T5" fmla="*/ 18 h 83"/>
                <a:gd name="T6" fmla="*/ 0 w 74"/>
                <a:gd name="T7" fmla="*/ 0 h 83"/>
                <a:gd name="T8" fmla="*/ 0 w 74"/>
                <a:gd name="T9" fmla="*/ 83 h 83"/>
                <a:gd name="T10" fmla="*/ 74 w 74"/>
                <a:gd name="T11" fmla="*/ 82 h 83"/>
                <a:gd name="T12" fmla="*/ 21 w 74"/>
                <a:gd name="T13" fmla="*/ 27 h 83"/>
              </a:gdLst>
              <a:ahLst/>
              <a:cxnLst>
                <a:cxn ang="0">
                  <a:pos x="T0" y="T1"/>
                </a:cxn>
                <a:cxn ang="0">
                  <a:pos x="T2" y="T3"/>
                </a:cxn>
                <a:cxn ang="0">
                  <a:pos x="T4" y="T5"/>
                </a:cxn>
                <a:cxn ang="0">
                  <a:pos x="T6" y="T7"/>
                </a:cxn>
                <a:cxn ang="0">
                  <a:pos x="T8" y="T9"/>
                </a:cxn>
                <a:cxn ang="0">
                  <a:pos x="T10" y="T11"/>
                </a:cxn>
                <a:cxn ang="0">
                  <a:pos x="T12" y="T13"/>
                </a:cxn>
              </a:cxnLst>
              <a:rect l="0" t="0" r="r" b="b"/>
              <a:pathLst>
                <a:path w="74" h="83">
                  <a:moveTo>
                    <a:pt x="21" y="27"/>
                  </a:moveTo>
                  <a:cubicBezTo>
                    <a:pt x="1" y="82"/>
                    <a:pt x="1" y="82"/>
                    <a:pt x="1" y="82"/>
                  </a:cubicBezTo>
                  <a:cubicBezTo>
                    <a:pt x="1" y="81"/>
                    <a:pt x="14" y="27"/>
                    <a:pt x="16" y="18"/>
                  </a:cubicBezTo>
                  <a:cubicBezTo>
                    <a:pt x="0" y="0"/>
                    <a:pt x="0" y="0"/>
                    <a:pt x="0" y="0"/>
                  </a:cubicBezTo>
                  <a:cubicBezTo>
                    <a:pt x="0" y="83"/>
                    <a:pt x="0" y="83"/>
                    <a:pt x="0" y="83"/>
                  </a:cubicBezTo>
                  <a:cubicBezTo>
                    <a:pt x="74" y="82"/>
                    <a:pt x="74" y="82"/>
                    <a:pt x="74" y="82"/>
                  </a:cubicBezTo>
                  <a:lnTo>
                    <a:pt x="2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2" name="Freeform 924"/>
            <p:cNvSpPr>
              <a:spLocks/>
            </p:cNvSpPr>
            <p:nvPr/>
          </p:nvSpPr>
          <p:spPr bwMode="auto">
            <a:xfrm>
              <a:off x="-3097212" y="2678113"/>
              <a:ext cx="34925" cy="57150"/>
            </a:xfrm>
            <a:custGeom>
              <a:avLst/>
              <a:gdLst>
                <a:gd name="T0" fmla="*/ 0 w 22"/>
                <a:gd name="T1" fmla="*/ 12 h 36"/>
                <a:gd name="T2" fmla="*/ 22 w 22"/>
                <a:gd name="T3" fmla="*/ 36 h 36"/>
                <a:gd name="T4" fmla="*/ 22 w 22"/>
                <a:gd name="T5" fmla="*/ 0 h 36"/>
                <a:gd name="T6" fmla="*/ 22 w 22"/>
                <a:gd name="T7" fmla="*/ 0 h 36"/>
                <a:gd name="T8" fmla="*/ 0 w 22"/>
                <a:gd name="T9" fmla="*/ 12 h 36"/>
              </a:gdLst>
              <a:ahLst/>
              <a:cxnLst>
                <a:cxn ang="0">
                  <a:pos x="T0" y="T1"/>
                </a:cxn>
                <a:cxn ang="0">
                  <a:pos x="T2" y="T3"/>
                </a:cxn>
                <a:cxn ang="0">
                  <a:pos x="T4" y="T5"/>
                </a:cxn>
                <a:cxn ang="0">
                  <a:pos x="T6" y="T7"/>
                </a:cxn>
                <a:cxn ang="0">
                  <a:pos x="T8" y="T9"/>
                </a:cxn>
              </a:cxnLst>
              <a:rect l="0" t="0" r="r" b="b"/>
              <a:pathLst>
                <a:path w="22" h="36">
                  <a:moveTo>
                    <a:pt x="0" y="12"/>
                  </a:moveTo>
                  <a:lnTo>
                    <a:pt x="22" y="36"/>
                  </a:lnTo>
                  <a:lnTo>
                    <a:pt x="22" y="0"/>
                  </a:lnTo>
                  <a:lnTo>
                    <a:pt x="22"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3" name="Freeform 925"/>
            <p:cNvSpPr>
              <a:spLocks/>
            </p:cNvSpPr>
            <p:nvPr/>
          </p:nvSpPr>
          <p:spPr bwMode="auto">
            <a:xfrm>
              <a:off x="-3111500" y="2678113"/>
              <a:ext cx="49213" cy="12700"/>
            </a:xfrm>
            <a:custGeom>
              <a:avLst/>
              <a:gdLst>
                <a:gd name="T0" fmla="*/ 73 w 73"/>
                <a:gd name="T1" fmla="*/ 0 h 21"/>
                <a:gd name="T2" fmla="*/ 0 w 73"/>
                <a:gd name="T3" fmla="*/ 4 h 21"/>
                <a:gd name="T4" fmla="*/ 17 w 73"/>
                <a:gd name="T5" fmla="*/ 21 h 21"/>
                <a:gd name="T6" fmla="*/ 73 w 73"/>
                <a:gd name="T7" fmla="*/ 0 h 21"/>
              </a:gdLst>
              <a:ahLst/>
              <a:cxnLst>
                <a:cxn ang="0">
                  <a:pos x="T0" y="T1"/>
                </a:cxn>
                <a:cxn ang="0">
                  <a:pos x="T2" y="T3"/>
                </a:cxn>
                <a:cxn ang="0">
                  <a:pos x="T4" y="T5"/>
                </a:cxn>
                <a:cxn ang="0">
                  <a:pos x="T6" y="T7"/>
                </a:cxn>
              </a:cxnLst>
              <a:rect l="0" t="0" r="r" b="b"/>
              <a:pathLst>
                <a:path w="73" h="21">
                  <a:moveTo>
                    <a:pt x="73" y="0"/>
                  </a:moveTo>
                  <a:cubicBezTo>
                    <a:pt x="0" y="4"/>
                    <a:pt x="0" y="4"/>
                    <a:pt x="0" y="4"/>
                  </a:cubicBezTo>
                  <a:cubicBezTo>
                    <a:pt x="17" y="21"/>
                    <a:pt x="17" y="21"/>
                    <a:pt x="17" y="21"/>
                  </a:cubicBezTo>
                  <a:cubicBezTo>
                    <a:pt x="17" y="21"/>
                    <a:pt x="73"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4" name="Freeform 926"/>
            <p:cNvSpPr>
              <a:spLocks/>
            </p:cNvSpPr>
            <p:nvPr/>
          </p:nvSpPr>
          <p:spPr bwMode="auto">
            <a:xfrm>
              <a:off x="-3111500" y="2738438"/>
              <a:ext cx="49213" cy="19050"/>
            </a:xfrm>
            <a:custGeom>
              <a:avLst/>
              <a:gdLst>
                <a:gd name="T0" fmla="*/ 31 w 31"/>
                <a:gd name="T1" fmla="*/ 0 h 12"/>
                <a:gd name="T2" fmla="*/ 0 w 31"/>
                <a:gd name="T3" fmla="*/ 1 h 12"/>
                <a:gd name="T4" fmla="*/ 12 w 31"/>
                <a:gd name="T5" fmla="*/ 12 h 12"/>
                <a:gd name="T6" fmla="*/ 31 w 31"/>
                <a:gd name="T7" fmla="*/ 0 h 12"/>
              </a:gdLst>
              <a:ahLst/>
              <a:cxnLst>
                <a:cxn ang="0">
                  <a:pos x="T0" y="T1"/>
                </a:cxn>
                <a:cxn ang="0">
                  <a:pos x="T2" y="T3"/>
                </a:cxn>
                <a:cxn ang="0">
                  <a:pos x="T4" y="T5"/>
                </a:cxn>
                <a:cxn ang="0">
                  <a:pos x="T6" y="T7"/>
                </a:cxn>
              </a:cxnLst>
              <a:rect l="0" t="0" r="r" b="b"/>
              <a:pathLst>
                <a:path w="31" h="12">
                  <a:moveTo>
                    <a:pt x="31" y="0"/>
                  </a:moveTo>
                  <a:lnTo>
                    <a:pt x="0" y="1"/>
                  </a:lnTo>
                  <a:lnTo>
                    <a:pt x="12" y="12"/>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5" name="Freeform 927"/>
            <p:cNvSpPr>
              <a:spLocks/>
            </p:cNvSpPr>
            <p:nvPr/>
          </p:nvSpPr>
          <p:spPr bwMode="auto">
            <a:xfrm>
              <a:off x="-3111500" y="2740025"/>
              <a:ext cx="49213" cy="55562"/>
            </a:xfrm>
            <a:custGeom>
              <a:avLst/>
              <a:gdLst>
                <a:gd name="T0" fmla="*/ 0 w 31"/>
                <a:gd name="T1" fmla="*/ 34 h 35"/>
                <a:gd name="T2" fmla="*/ 10 w 31"/>
                <a:gd name="T3" fmla="*/ 13 h 35"/>
                <a:gd name="T4" fmla="*/ 0 w 31"/>
                <a:gd name="T5" fmla="*/ 0 h 35"/>
                <a:gd name="T6" fmla="*/ 0 w 31"/>
                <a:gd name="T7" fmla="*/ 34 h 35"/>
                <a:gd name="T8" fmla="*/ 31 w 31"/>
                <a:gd name="T9" fmla="*/ 35 h 35"/>
                <a:gd name="T10" fmla="*/ 31 w 31"/>
                <a:gd name="T11" fmla="*/ 35 h 35"/>
                <a:gd name="T12" fmla="*/ 12 w 31"/>
                <a:gd name="T13" fmla="*/ 16 h 35"/>
                <a:gd name="T14" fmla="*/ 0 w 31"/>
                <a:gd name="T15" fmla="*/ 3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5">
                  <a:moveTo>
                    <a:pt x="0" y="34"/>
                  </a:moveTo>
                  <a:lnTo>
                    <a:pt x="10" y="13"/>
                  </a:lnTo>
                  <a:lnTo>
                    <a:pt x="0" y="0"/>
                  </a:lnTo>
                  <a:lnTo>
                    <a:pt x="0" y="34"/>
                  </a:lnTo>
                  <a:lnTo>
                    <a:pt x="31" y="35"/>
                  </a:lnTo>
                  <a:lnTo>
                    <a:pt x="31" y="35"/>
                  </a:lnTo>
                  <a:lnTo>
                    <a:pt x="12" y="16"/>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6" name="Freeform 928"/>
            <p:cNvSpPr>
              <a:spLocks/>
            </p:cNvSpPr>
            <p:nvPr/>
          </p:nvSpPr>
          <p:spPr bwMode="auto">
            <a:xfrm>
              <a:off x="-3090862" y="2738438"/>
              <a:ext cx="28575" cy="55562"/>
            </a:xfrm>
            <a:custGeom>
              <a:avLst/>
              <a:gdLst>
                <a:gd name="T0" fmla="*/ 0 w 18"/>
                <a:gd name="T1" fmla="*/ 15 h 35"/>
                <a:gd name="T2" fmla="*/ 18 w 18"/>
                <a:gd name="T3" fmla="*/ 35 h 35"/>
                <a:gd name="T4" fmla="*/ 18 w 18"/>
                <a:gd name="T5" fmla="*/ 0 h 35"/>
                <a:gd name="T6" fmla="*/ 18 w 18"/>
                <a:gd name="T7" fmla="*/ 0 h 35"/>
                <a:gd name="T8" fmla="*/ 0 w 18"/>
                <a:gd name="T9" fmla="*/ 15 h 35"/>
              </a:gdLst>
              <a:ahLst/>
              <a:cxnLst>
                <a:cxn ang="0">
                  <a:pos x="T0" y="T1"/>
                </a:cxn>
                <a:cxn ang="0">
                  <a:pos x="T2" y="T3"/>
                </a:cxn>
                <a:cxn ang="0">
                  <a:pos x="T4" y="T5"/>
                </a:cxn>
                <a:cxn ang="0">
                  <a:pos x="T6" y="T7"/>
                </a:cxn>
                <a:cxn ang="0">
                  <a:pos x="T8" y="T9"/>
                </a:cxn>
              </a:cxnLst>
              <a:rect l="0" t="0" r="r" b="b"/>
              <a:pathLst>
                <a:path w="18" h="35">
                  <a:moveTo>
                    <a:pt x="0" y="15"/>
                  </a:moveTo>
                  <a:lnTo>
                    <a:pt x="18" y="35"/>
                  </a:lnTo>
                  <a:lnTo>
                    <a:pt x="18" y="0"/>
                  </a:lnTo>
                  <a:lnTo>
                    <a:pt x="1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7" name="Freeform 929"/>
            <p:cNvSpPr>
              <a:spLocks/>
            </p:cNvSpPr>
            <p:nvPr/>
          </p:nvSpPr>
          <p:spPr bwMode="auto">
            <a:xfrm>
              <a:off x="-3111500" y="2798763"/>
              <a:ext cx="49213" cy="31750"/>
            </a:xfrm>
            <a:custGeom>
              <a:avLst/>
              <a:gdLst>
                <a:gd name="T0" fmla="*/ 18 w 31"/>
                <a:gd name="T1" fmla="*/ 20 h 20"/>
                <a:gd name="T2" fmla="*/ 31 w 31"/>
                <a:gd name="T3" fmla="*/ 1 h 20"/>
                <a:gd name="T4" fmla="*/ 31 w 31"/>
                <a:gd name="T5" fmla="*/ 1 h 20"/>
                <a:gd name="T6" fmla="*/ 0 w 31"/>
                <a:gd name="T7" fmla="*/ 0 h 20"/>
                <a:gd name="T8" fmla="*/ 18 w 31"/>
                <a:gd name="T9" fmla="*/ 20 h 20"/>
              </a:gdLst>
              <a:ahLst/>
              <a:cxnLst>
                <a:cxn ang="0">
                  <a:pos x="T0" y="T1"/>
                </a:cxn>
                <a:cxn ang="0">
                  <a:pos x="T2" y="T3"/>
                </a:cxn>
                <a:cxn ang="0">
                  <a:pos x="T4" y="T5"/>
                </a:cxn>
                <a:cxn ang="0">
                  <a:pos x="T6" y="T7"/>
                </a:cxn>
                <a:cxn ang="0">
                  <a:pos x="T8" y="T9"/>
                </a:cxn>
              </a:cxnLst>
              <a:rect l="0" t="0" r="r" b="b"/>
              <a:pathLst>
                <a:path w="31" h="20">
                  <a:moveTo>
                    <a:pt x="18" y="20"/>
                  </a:moveTo>
                  <a:lnTo>
                    <a:pt x="31" y="1"/>
                  </a:lnTo>
                  <a:lnTo>
                    <a:pt x="31" y="1"/>
                  </a:lnTo>
                  <a:lnTo>
                    <a:pt x="0" y="0"/>
                  </a:lnTo>
                  <a:lnTo>
                    <a:pt x="1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8" name="Freeform 930"/>
            <p:cNvSpPr>
              <a:spLocks/>
            </p:cNvSpPr>
            <p:nvPr/>
          </p:nvSpPr>
          <p:spPr bwMode="auto">
            <a:xfrm>
              <a:off x="-3111500" y="2800350"/>
              <a:ext cx="26988" cy="53975"/>
            </a:xfrm>
            <a:custGeom>
              <a:avLst/>
              <a:gdLst>
                <a:gd name="T0" fmla="*/ 17 w 17"/>
                <a:gd name="T1" fmla="*/ 20 h 34"/>
                <a:gd name="T2" fmla="*/ 0 w 17"/>
                <a:gd name="T3" fmla="*/ 0 h 34"/>
                <a:gd name="T4" fmla="*/ 0 w 17"/>
                <a:gd name="T5" fmla="*/ 34 h 34"/>
                <a:gd name="T6" fmla="*/ 0 w 17"/>
                <a:gd name="T7" fmla="*/ 34 h 34"/>
                <a:gd name="T8" fmla="*/ 17 w 17"/>
                <a:gd name="T9" fmla="*/ 20 h 34"/>
              </a:gdLst>
              <a:ahLst/>
              <a:cxnLst>
                <a:cxn ang="0">
                  <a:pos x="T0" y="T1"/>
                </a:cxn>
                <a:cxn ang="0">
                  <a:pos x="T2" y="T3"/>
                </a:cxn>
                <a:cxn ang="0">
                  <a:pos x="T4" y="T5"/>
                </a:cxn>
                <a:cxn ang="0">
                  <a:pos x="T6" y="T7"/>
                </a:cxn>
                <a:cxn ang="0">
                  <a:pos x="T8" y="T9"/>
                </a:cxn>
              </a:cxnLst>
              <a:rect l="0" t="0" r="r" b="b"/>
              <a:pathLst>
                <a:path w="17" h="34">
                  <a:moveTo>
                    <a:pt x="17" y="20"/>
                  </a:moveTo>
                  <a:lnTo>
                    <a:pt x="0" y="0"/>
                  </a:lnTo>
                  <a:lnTo>
                    <a:pt x="0" y="34"/>
                  </a:lnTo>
                  <a:lnTo>
                    <a:pt x="0" y="34"/>
                  </a:lnTo>
                  <a:lnTo>
                    <a:pt x="1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09" name="Freeform 931"/>
            <p:cNvSpPr>
              <a:spLocks/>
            </p:cNvSpPr>
            <p:nvPr/>
          </p:nvSpPr>
          <p:spPr bwMode="auto">
            <a:xfrm>
              <a:off x="-3109912" y="2838450"/>
              <a:ext cx="47625" cy="17462"/>
            </a:xfrm>
            <a:custGeom>
              <a:avLst/>
              <a:gdLst>
                <a:gd name="T0" fmla="*/ 30 w 30"/>
                <a:gd name="T1" fmla="*/ 11 h 11"/>
                <a:gd name="T2" fmla="*/ 18 w 30"/>
                <a:gd name="T3" fmla="*/ 0 h 11"/>
                <a:gd name="T4" fmla="*/ 0 w 30"/>
                <a:gd name="T5" fmla="*/ 10 h 11"/>
                <a:gd name="T6" fmla="*/ 30 w 30"/>
                <a:gd name="T7" fmla="*/ 11 h 11"/>
              </a:gdLst>
              <a:ahLst/>
              <a:cxnLst>
                <a:cxn ang="0">
                  <a:pos x="T0" y="T1"/>
                </a:cxn>
                <a:cxn ang="0">
                  <a:pos x="T2" y="T3"/>
                </a:cxn>
                <a:cxn ang="0">
                  <a:pos x="T4" y="T5"/>
                </a:cxn>
                <a:cxn ang="0">
                  <a:pos x="T6" y="T7"/>
                </a:cxn>
              </a:cxnLst>
              <a:rect l="0" t="0" r="r" b="b"/>
              <a:pathLst>
                <a:path w="30" h="11">
                  <a:moveTo>
                    <a:pt x="30" y="11"/>
                  </a:moveTo>
                  <a:lnTo>
                    <a:pt x="18" y="0"/>
                  </a:lnTo>
                  <a:lnTo>
                    <a:pt x="0" y="10"/>
                  </a:lnTo>
                  <a:lnTo>
                    <a:pt x="3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10" name="Freeform 932"/>
            <p:cNvSpPr>
              <a:spLocks/>
            </p:cNvSpPr>
            <p:nvPr/>
          </p:nvSpPr>
          <p:spPr bwMode="auto">
            <a:xfrm>
              <a:off x="-3079750" y="2800350"/>
              <a:ext cx="17463" cy="55562"/>
            </a:xfrm>
            <a:custGeom>
              <a:avLst/>
              <a:gdLst>
                <a:gd name="T0" fmla="*/ 11 w 11"/>
                <a:gd name="T1" fmla="*/ 35 h 35"/>
                <a:gd name="T2" fmla="*/ 11 w 11"/>
                <a:gd name="T3" fmla="*/ 0 h 35"/>
                <a:gd name="T4" fmla="*/ 0 w 11"/>
                <a:gd name="T5" fmla="*/ 23 h 35"/>
                <a:gd name="T6" fmla="*/ 11 w 11"/>
                <a:gd name="T7" fmla="*/ 35 h 35"/>
              </a:gdLst>
              <a:ahLst/>
              <a:cxnLst>
                <a:cxn ang="0">
                  <a:pos x="T0" y="T1"/>
                </a:cxn>
                <a:cxn ang="0">
                  <a:pos x="T2" y="T3"/>
                </a:cxn>
                <a:cxn ang="0">
                  <a:pos x="T4" y="T5"/>
                </a:cxn>
                <a:cxn ang="0">
                  <a:pos x="T6" y="T7"/>
                </a:cxn>
              </a:cxnLst>
              <a:rect l="0" t="0" r="r" b="b"/>
              <a:pathLst>
                <a:path w="11" h="35">
                  <a:moveTo>
                    <a:pt x="11" y="35"/>
                  </a:moveTo>
                  <a:lnTo>
                    <a:pt x="11" y="0"/>
                  </a:lnTo>
                  <a:lnTo>
                    <a:pt x="0" y="23"/>
                  </a:lnTo>
                  <a:lnTo>
                    <a:pt x="1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11" name="Freeform 933"/>
            <p:cNvSpPr>
              <a:spLocks/>
            </p:cNvSpPr>
            <p:nvPr/>
          </p:nvSpPr>
          <p:spPr bwMode="auto">
            <a:xfrm>
              <a:off x="-3111500" y="2857500"/>
              <a:ext cx="33338" cy="53975"/>
            </a:xfrm>
            <a:custGeom>
              <a:avLst/>
              <a:gdLst>
                <a:gd name="T0" fmla="*/ 0 w 21"/>
                <a:gd name="T1" fmla="*/ 34 h 34"/>
                <a:gd name="T2" fmla="*/ 1 w 21"/>
                <a:gd name="T3" fmla="*/ 34 h 34"/>
                <a:gd name="T4" fmla="*/ 20 w 21"/>
                <a:gd name="T5" fmla="*/ 26 h 34"/>
                <a:gd name="T6" fmla="*/ 21 w 21"/>
                <a:gd name="T7" fmla="*/ 26 h 34"/>
                <a:gd name="T8" fmla="*/ 0 w 21"/>
                <a:gd name="T9" fmla="*/ 0 h 34"/>
                <a:gd name="T10" fmla="*/ 0 w 21"/>
                <a:gd name="T11" fmla="*/ 34 h 34"/>
              </a:gdLst>
              <a:ahLst/>
              <a:cxnLst>
                <a:cxn ang="0">
                  <a:pos x="T0" y="T1"/>
                </a:cxn>
                <a:cxn ang="0">
                  <a:pos x="T2" y="T3"/>
                </a:cxn>
                <a:cxn ang="0">
                  <a:pos x="T4" y="T5"/>
                </a:cxn>
                <a:cxn ang="0">
                  <a:pos x="T6" y="T7"/>
                </a:cxn>
                <a:cxn ang="0">
                  <a:pos x="T8" y="T9"/>
                </a:cxn>
                <a:cxn ang="0">
                  <a:pos x="T10" y="T11"/>
                </a:cxn>
              </a:cxnLst>
              <a:rect l="0" t="0" r="r" b="b"/>
              <a:pathLst>
                <a:path w="21" h="34">
                  <a:moveTo>
                    <a:pt x="0" y="34"/>
                  </a:moveTo>
                  <a:lnTo>
                    <a:pt x="1" y="34"/>
                  </a:lnTo>
                  <a:lnTo>
                    <a:pt x="20" y="26"/>
                  </a:lnTo>
                  <a:lnTo>
                    <a:pt x="21" y="26"/>
                  </a:lnTo>
                  <a:lnTo>
                    <a:pt x="0"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12" name="Freeform 934"/>
            <p:cNvSpPr>
              <a:spLocks/>
            </p:cNvSpPr>
            <p:nvPr/>
          </p:nvSpPr>
          <p:spPr bwMode="auto">
            <a:xfrm>
              <a:off x="-3073400" y="2862263"/>
              <a:ext cx="11113" cy="53975"/>
            </a:xfrm>
            <a:custGeom>
              <a:avLst/>
              <a:gdLst>
                <a:gd name="T0" fmla="*/ 7 w 7"/>
                <a:gd name="T1" fmla="*/ 34 h 34"/>
                <a:gd name="T2" fmla="*/ 7 w 7"/>
                <a:gd name="T3" fmla="*/ 0 h 34"/>
                <a:gd name="T4" fmla="*/ 0 w 7"/>
                <a:gd name="T5" fmla="*/ 26 h 34"/>
                <a:gd name="T6" fmla="*/ 7 w 7"/>
                <a:gd name="T7" fmla="*/ 34 h 34"/>
              </a:gdLst>
              <a:ahLst/>
              <a:cxnLst>
                <a:cxn ang="0">
                  <a:pos x="T0" y="T1"/>
                </a:cxn>
                <a:cxn ang="0">
                  <a:pos x="T2" y="T3"/>
                </a:cxn>
                <a:cxn ang="0">
                  <a:pos x="T4" y="T5"/>
                </a:cxn>
                <a:cxn ang="0">
                  <a:pos x="T6" y="T7"/>
                </a:cxn>
              </a:cxnLst>
              <a:rect l="0" t="0" r="r" b="b"/>
              <a:pathLst>
                <a:path w="7" h="34">
                  <a:moveTo>
                    <a:pt x="7" y="34"/>
                  </a:moveTo>
                  <a:lnTo>
                    <a:pt x="7" y="0"/>
                  </a:lnTo>
                  <a:lnTo>
                    <a:pt x="0" y="26"/>
                  </a:lnTo>
                  <a:lnTo>
                    <a:pt x="7"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13" name="Freeform 935"/>
            <p:cNvSpPr>
              <a:spLocks/>
            </p:cNvSpPr>
            <p:nvPr/>
          </p:nvSpPr>
          <p:spPr bwMode="auto">
            <a:xfrm>
              <a:off x="-3111500" y="2857500"/>
              <a:ext cx="49213" cy="38100"/>
            </a:xfrm>
            <a:custGeom>
              <a:avLst/>
              <a:gdLst>
                <a:gd name="T0" fmla="*/ 21 w 31"/>
                <a:gd name="T1" fmla="*/ 24 h 24"/>
                <a:gd name="T2" fmla="*/ 31 w 31"/>
                <a:gd name="T3" fmla="*/ 3 h 24"/>
                <a:gd name="T4" fmla="*/ 31 w 31"/>
                <a:gd name="T5" fmla="*/ 2 h 24"/>
                <a:gd name="T6" fmla="*/ 0 w 31"/>
                <a:gd name="T7" fmla="*/ 0 h 24"/>
                <a:gd name="T8" fmla="*/ 21 w 31"/>
                <a:gd name="T9" fmla="*/ 24 h 24"/>
              </a:gdLst>
              <a:ahLst/>
              <a:cxnLst>
                <a:cxn ang="0">
                  <a:pos x="T0" y="T1"/>
                </a:cxn>
                <a:cxn ang="0">
                  <a:pos x="T2" y="T3"/>
                </a:cxn>
                <a:cxn ang="0">
                  <a:pos x="T4" y="T5"/>
                </a:cxn>
                <a:cxn ang="0">
                  <a:pos x="T6" y="T7"/>
                </a:cxn>
                <a:cxn ang="0">
                  <a:pos x="T8" y="T9"/>
                </a:cxn>
              </a:cxnLst>
              <a:rect l="0" t="0" r="r" b="b"/>
              <a:pathLst>
                <a:path w="31" h="24">
                  <a:moveTo>
                    <a:pt x="21" y="24"/>
                  </a:moveTo>
                  <a:lnTo>
                    <a:pt x="31" y="3"/>
                  </a:lnTo>
                  <a:lnTo>
                    <a:pt x="31" y="2"/>
                  </a:lnTo>
                  <a:lnTo>
                    <a:pt x="0" y="0"/>
                  </a:lnTo>
                  <a:lnTo>
                    <a:pt x="2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14" name="Freeform 936"/>
            <p:cNvSpPr>
              <a:spLocks/>
            </p:cNvSpPr>
            <p:nvPr/>
          </p:nvSpPr>
          <p:spPr bwMode="auto">
            <a:xfrm>
              <a:off x="-3111500" y="2673350"/>
              <a:ext cx="63500" cy="4762"/>
            </a:xfrm>
            <a:custGeom>
              <a:avLst/>
              <a:gdLst>
                <a:gd name="T0" fmla="*/ 0 w 40"/>
                <a:gd name="T1" fmla="*/ 3 h 3"/>
                <a:gd name="T2" fmla="*/ 40 w 40"/>
                <a:gd name="T3" fmla="*/ 1 h 3"/>
                <a:gd name="T4" fmla="*/ 40 w 40"/>
                <a:gd name="T5" fmla="*/ 0 h 3"/>
                <a:gd name="T6" fmla="*/ 0 w 40"/>
                <a:gd name="T7" fmla="*/ 1 h 3"/>
                <a:gd name="T8" fmla="*/ 0 w 40"/>
                <a:gd name="T9" fmla="*/ 3 h 3"/>
              </a:gdLst>
              <a:ahLst/>
              <a:cxnLst>
                <a:cxn ang="0">
                  <a:pos x="T0" y="T1"/>
                </a:cxn>
                <a:cxn ang="0">
                  <a:pos x="T2" y="T3"/>
                </a:cxn>
                <a:cxn ang="0">
                  <a:pos x="T4" y="T5"/>
                </a:cxn>
                <a:cxn ang="0">
                  <a:pos x="T6" y="T7"/>
                </a:cxn>
                <a:cxn ang="0">
                  <a:pos x="T8" y="T9"/>
                </a:cxn>
              </a:cxnLst>
              <a:rect l="0" t="0" r="r" b="b"/>
              <a:pathLst>
                <a:path w="40" h="3">
                  <a:moveTo>
                    <a:pt x="0" y="3"/>
                  </a:moveTo>
                  <a:lnTo>
                    <a:pt x="40" y="1"/>
                  </a:lnTo>
                  <a:lnTo>
                    <a:pt x="40" y="0"/>
                  </a:lnTo>
                  <a:lnTo>
                    <a:pt x="0" y="1"/>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15" name="Freeform 937"/>
            <p:cNvSpPr>
              <a:spLocks noEditPoints="1"/>
            </p:cNvSpPr>
            <p:nvPr/>
          </p:nvSpPr>
          <p:spPr bwMode="auto">
            <a:xfrm>
              <a:off x="-3057525" y="2676525"/>
              <a:ext cx="9525" cy="244475"/>
            </a:xfrm>
            <a:custGeom>
              <a:avLst/>
              <a:gdLst>
                <a:gd name="T0" fmla="*/ 0 w 15"/>
                <a:gd name="T1" fmla="*/ 365 h 367"/>
                <a:gd name="T2" fmla="*/ 15 w 15"/>
                <a:gd name="T3" fmla="*/ 367 h 367"/>
                <a:gd name="T4" fmla="*/ 15 w 15"/>
                <a:gd name="T5" fmla="*/ 0 h 367"/>
                <a:gd name="T6" fmla="*/ 0 w 15"/>
                <a:gd name="T7" fmla="*/ 1 h 367"/>
                <a:gd name="T8" fmla="*/ 0 w 15"/>
                <a:gd name="T9" fmla="*/ 365 h 367"/>
                <a:gd name="T10" fmla="*/ 5 w 15"/>
                <a:gd name="T11" fmla="*/ 173 h 367"/>
                <a:gd name="T12" fmla="*/ 6 w 15"/>
                <a:gd name="T13" fmla="*/ 172 h 367"/>
                <a:gd name="T14" fmla="*/ 9 w 15"/>
                <a:gd name="T15" fmla="*/ 172 h 367"/>
                <a:gd name="T16" fmla="*/ 10 w 15"/>
                <a:gd name="T17" fmla="*/ 173 h 367"/>
                <a:gd name="T18" fmla="*/ 10 w 15"/>
                <a:gd name="T19" fmla="*/ 189 h 367"/>
                <a:gd name="T20" fmla="*/ 9 w 15"/>
                <a:gd name="T21" fmla="*/ 189 h 367"/>
                <a:gd name="T22" fmla="*/ 6 w 15"/>
                <a:gd name="T23" fmla="*/ 190 h 367"/>
                <a:gd name="T24" fmla="*/ 5 w 15"/>
                <a:gd name="T25" fmla="*/ 189 h 367"/>
                <a:gd name="T26" fmla="*/ 5 w 15"/>
                <a:gd name="T27" fmla="*/ 17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367">
                  <a:moveTo>
                    <a:pt x="0" y="365"/>
                  </a:moveTo>
                  <a:cubicBezTo>
                    <a:pt x="15" y="367"/>
                    <a:pt x="15" y="367"/>
                    <a:pt x="15" y="367"/>
                  </a:cubicBezTo>
                  <a:cubicBezTo>
                    <a:pt x="15" y="0"/>
                    <a:pt x="15" y="0"/>
                    <a:pt x="15" y="0"/>
                  </a:cubicBezTo>
                  <a:cubicBezTo>
                    <a:pt x="0" y="1"/>
                    <a:pt x="0" y="1"/>
                    <a:pt x="0" y="1"/>
                  </a:cubicBezTo>
                  <a:lnTo>
                    <a:pt x="0" y="365"/>
                  </a:lnTo>
                  <a:close/>
                  <a:moveTo>
                    <a:pt x="5" y="173"/>
                  </a:moveTo>
                  <a:cubicBezTo>
                    <a:pt x="5" y="173"/>
                    <a:pt x="6" y="172"/>
                    <a:pt x="6" y="172"/>
                  </a:cubicBezTo>
                  <a:cubicBezTo>
                    <a:pt x="9" y="172"/>
                    <a:pt x="9" y="172"/>
                    <a:pt x="9" y="172"/>
                  </a:cubicBezTo>
                  <a:cubicBezTo>
                    <a:pt x="10" y="172"/>
                    <a:pt x="10" y="172"/>
                    <a:pt x="10" y="173"/>
                  </a:cubicBezTo>
                  <a:cubicBezTo>
                    <a:pt x="10" y="189"/>
                    <a:pt x="10" y="189"/>
                    <a:pt x="10" y="189"/>
                  </a:cubicBezTo>
                  <a:cubicBezTo>
                    <a:pt x="10" y="189"/>
                    <a:pt x="10" y="189"/>
                    <a:pt x="9" y="189"/>
                  </a:cubicBezTo>
                  <a:cubicBezTo>
                    <a:pt x="6" y="190"/>
                    <a:pt x="6" y="190"/>
                    <a:pt x="6" y="190"/>
                  </a:cubicBezTo>
                  <a:cubicBezTo>
                    <a:pt x="6" y="190"/>
                    <a:pt x="5" y="189"/>
                    <a:pt x="5" y="189"/>
                  </a:cubicBezTo>
                  <a:lnTo>
                    <a:pt x="5"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16" name="Freeform 938"/>
            <p:cNvSpPr>
              <a:spLocks/>
            </p:cNvSpPr>
            <p:nvPr/>
          </p:nvSpPr>
          <p:spPr bwMode="auto">
            <a:xfrm>
              <a:off x="-3043237" y="2673350"/>
              <a:ext cx="58738" cy="246062"/>
            </a:xfrm>
            <a:custGeom>
              <a:avLst/>
              <a:gdLst>
                <a:gd name="T0" fmla="*/ 0 w 37"/>
                <a:gd name="T1" fmla="*/ 0 h 155"/>
                <a:gd name="T2" fmla="*/ 0 w 37"/>
                <a:gd name="T3" fmla="*/ 155 h 155"/>
                <a:gd name="T4" fmla="*/ 37 w 37"/>
                <a:gd name="T5" fmla="*/ 143 h 155"/>
                <a:gd name="T6" fmla="*/ 37 w 37"/>
                <a:gd name="T7" fmla="*/ 6 h 155"/>
                <a:gd name="T8" fmla="*/ 0 w 37"/>
                <a:gd name="T9" fmla="*/ 0 h 155"/>
              </a:gdLst>
              <a:ahLst/>
              <a:cxnLst>
                <a:cxn ang="0">
                  <a:pos x="T0" y="T1"/>
                </a:cxn>
                <a:cxn ang="0">
                  <a:pos x="T2" y="T3"/>
                </a:cxn>
                <a:cxn ang="0">
                  <a:pos x="T4" y="T5"/>
                </a:cxn>
                <a:cxn ang="0">
                  <a:pos x="T6" y="T7"/>
                </a:cxn>
                <a:cxn ang="0">
                  <a:pos x="T8" y="T9"/>
                </a:cxn>
              </a:cxnLst>
              <a:rect l="0" t="0" r="r" b="b"/>
              <a:pathLst>
                <a:path w="37" h="155">
                  <a:moveTo>
                    <a:pt x="0" y="0"/>
                  </a:moveTo>
                  <a:lnTo>
                    <a:pt x="0" y="155"/>
                  </a:lnTo>
                  <a:lnTo>
                    <a:pt x="37" y="143"/>
                  </a:lnTo>
                  <a:lnTo>
                    <a:pt x="3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grpSp>
        <p:nvGrpSpPr>
          <p:cNvPr id="249" name="Group 248"/>
          <p:cNvGrpSpPr/>
          <p:nvPr/>
        </p:nvGrpSpPr>
        <p:grpSpPr>
          <a:xfrm>
            <a:off x="1817713" y="4830699"/>
            <a:ext cx="1481488" cy="889245"/>
            <a:chOff x="1057316" y="5419855"/>
            <a:chExt cx="1481488" cy="889245"/>
          </a:xfrm>
        </p:grpSpPr>
        <p:sp>
          <p:nvSpPr>
            <p:cNvPr id="10" name="Oval 9"/>
            <p:cNvSpPr>
              <a:spLocks noChangeAspect="1"/>
            </p:cNvSpPr>
            <p:nvPr/>
          </p:nvSpPr>
          <p:spPr bwMode="gray">
            <a:xfrm>
              <a:off x="1359072" y="5419855"/>
              <a:ext cx="845113" cy="845113"/>
            </a:xfrm>
            <a:prstGeom prst="ellipse">
              <a:avLst/>
            </a:prstGeom>
            <a:solidFill>
              <a:srgbClr val="CC092F"/>
            </a:solidFill>
            <a:ln w="76200" cap="flat" cmpd="sng" algn="ctr">
              <a:noFill/>
              <a:prstDash val="solid"/>
            </a:ln>
            <a:effectLst/>
            <a:scene3d>
              <a:camera prst="orthographicFront">
                <a:rot lat="0" lon="0" rev="0"/>
              </a:camera>
              <a:lightRig rig="balanced" dir="t">
                <a:rot lat="0" lon="0" rev="8700000"/>
              </a:lightRig>
            </a:scene3d>
            <a:sp3d/>
          </p:spPr>
          <p:txBody>
            <a:bodyPr rtlCol="0" anchor="ct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Arial"/>
                <a:ea typeface="+mn-ea"/>
                <a:cs typeface="+mn-cs"/>
              </a:endParaRPr>
            </a:p>
          </p:txBody>
        </p:sp>
        <p:grpSp>
          <p:nvGrpSpPr>
            <p:cNvPr id="11" name="employee_badge"/>
            <p:cNvGrpSpPr>
              <a:grpSpLocks noChangeAspect="1"/>
            </p:cNvGrpSpPr>
            <p:nvPr/>
          </p:nvGrpSpPr>
          <p:grpSpPr>
            <a:xfrm>
              <a:off x="1616384" y="5525735"/>
              <a:ext cx="328872" cy="427001"/>
              <a:chOff x="-3198813" y="3543300"/>
              <a:chExt cx="196850" cy="255587"/>
            </a:xfrm>
            <a:solidFill>
              <a:sysClr val="window" lastClr="FFFFFF"/>
            </a:solidFill>
          </p:grpSpPr>
          <p:sp>
            <p:nvSpPr>
              <p:cNvPr id="12" name="Freeform 615"/>
              <p:cNvSpPr>
                <a:spLocks/>
              </p:cNvSpPr>
              <p:nvPr/>
            </p:nvSpPr>
            <p:spPr bwMode="auto">
              <a:xfrm>
                <a:off x="-3130550" y="3609975"/>
                <a:ext cx="7938" cy="6350"/>
              </a:xfrm>
              <a:custGeom>
                <a:avLst/>
                <a:gdLst>
                  <a:gd name="T0" fmla="*/ 11 w 11"/>
                  <a:gd name="T1" fmla="*/ 5 h 9"/>
                  <a:gd name="T2" fmla="*/ 11 w 11"/>
                  <a:gd name="T3" fmla="*/ 5 h 9"/>
                  <a:gd name="T4" fmla="*/ 5 w 11"/>
                  <a:gd name="T5" fmla="*/ 0 h 9"/>
                  <a:gd name="T6" fmla="*/ 0 w 11"/>
                  <a:gd name="T7" fmla="*/ 0 h 9"/>
                  <a:gd name="T8" fmla="*/ 0 w 11"/>
                  <a:gd name="T9" fmla="*/ 9 h 9"/>
                  <a:gd name="T10" fmla="*/ 5 w 11"/>
                  <a:gd name="T11" fmla="*/ 9 h 9"/>
                  <a:gd name="T12" fmla="*/ 11 w 1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11" y="5"/>
                    </a:moveTo>
                    <a:cubicBezTo>
                      <a:pt x="11" y="5"/>
                      <a:pt x="11" y="5"/>
                      <a:pt x="11" y="5"/>
                    </a:cubicBezTo>
                    <a:cubicBezTo>
                      <a:pt x="11" y="2"/>
                      <a:pt x="9" y="0"/>
                      <a:pt x="5" y="0"/>
                    </a:cubicBezTo>
                    <a:cubicBezTo>
                      <a:pt x="0" y="0"/>
                      <a:pt x="0" y="0"/>
                      <a:pt x="0" y="0"/>
                    </a:cubicBezTo>
                    <a:cubicBezTo>
                      <a:pt x="0" y="9"/>
                      <a:pt x="0" y="9"/>
                      <a:pt x="0" y="9"/>
                    </a:cubicBezTo>
                    <a:cubicBezTo>
                      <a:pt x="5" y="9"/>
                      <a:pt x="5" y="9"/>
                      <a:pt x="5" y="9"/>
                    </a:cubicBezTo>
                    <a:cubicBezTo>
                      <a:pt x="9" y="9"/>
                      <a:pt x="11" y="7"/>
                      <a:pt x="1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3" name="Freeform 616"/>
              <p:cNvSpPr>
                <a:spLocks/>
              </p:cNvSpPr>
              <p:nvPr/>
            </p:nvSpPr>
            <p:spPr bwMode="auto">
              <a:xfrm>
                <a:off x="-3095625" y="3609975"/>
                <a:ext cx="11113" cy="12700"/>
              </a:xfrm>
              <a:custGeom>
                <a:avLst/>
                <a:gdLst>
                  <a:gd name="T0" fmla="*/ 18 w 18"/>
                  <a:gd name="T1" fmla="*/ 9 h 18"/>
                  <a:gd name="T2" fmla="*/ 18 w 18"/>
                  <a:gd name="T3" fmla="*/ 9 h 18"/>
                  <a:gd name="T4" fmla="*/ 9 w 18"/>
                  <a:gd name="T5" fmla="*/ 0 h 18"/>
                  <a:gd name="T6" fmla="*/ 0 w 18"/>
                  <a:gd name="T7" fmla="*/ 9 h 18"/>
                  <a:gd name="T8" fmla="*/ 0 w 18"/>
                  <a:gd name="T9" fmla="*/ 9 h 18"/>
                  <a:gd name="T10" fmla="*/ 9 w 18"/>
                  <a:gd name="T11" fmla="*/ 18 h 18"/>
                  <a:gd name="T12" fmla="*/ 18 w 18"/>
                  <a:gd name="T13" fmla="*/ 9 h 18"/>
                </a:gdLst>
                <a:ahLst/>
                <a:cxnLst>
                  <a:cxn ang="0">
                    <a:pos x="T0" y="T1"/>
                  </a:cxn>
                  <a:cxn ang="0">
                    <a:pos x="T2" y="T3"/>
                  </a:cxn>
                  <a:cxn ang="0">
                    <a:pos x="T4" y="T5"/>
                  </a:cxn>
                  <a:cxn ang="0">
                    <a:pos x="T6" y="T7"/>
                  </a:cxn>
                  <a:cxn ang="0">
                    <a:pos x="T8" y="T9"/>
                  </a:cxn>
                  <a:cxn ang="0">
                    <a:pos x="T10" y="T11"/>
                  </a:cxn>
                  <a:cxn ang="0">
                    <a:pos x="T12" y="T13"/>
                  </a:cxn>
                </a:cxnLst>
                <a:rect l="0" t="0" r="r" b="b"/>
                <a:pathLst>
                  <a:path w="18" h="18">
                    <a:moveTo>
                      <a:pt x="18" y="9"/>
                    </a:moveTo>
                    <a:cubicBezTo>
                      <a:pt x="18" y="9"/>
                      <a:pt x="18" y="9"/>
                      <a:pt x="18" y="9"/>
                    </a:cubicBezTo>
                    <a:cubicBezTo>
                      <a:pt x="18" y="4"/>
                      <a:pt x="14" y="0"/>
                      <a:pt x="9" y="0"/>
                    </a:cubicBezTo>
                    <a:cubicBezTo>
                      <a:pt x="4" y="0"/>
                      <a:pt x="0" y="4"/>
                      <a:pt x="0" y="9"/>
                    </a:cubicBezTo>
                    <a:cubicBezTo>
                      <a:pt x="0" y="9"/>
                      <a:pt x="0" y="9"/>
                      <a:pt x="0" y="9"/>
                    </a:cubicBezTo>
                    <a:cubicBezTo>
                      <a:pt x="0" y="14"/>
                      <a:pt x="4" y="18"/>
                      <a:pt x="9" y="18"/>
                    </a:cubicBezTo>
                    <a:cubicBezTo>
                      <a:pt x="14" y="18"/>
                      <a:pt x="18" y="14"/>
                      <a:pt x="1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4" name="Freeform 617"/>
              <p:cNvSpPr>
                <a:spLocks noEditPoints="1"/>
              </p:cNvSpPr>
              <p:nvPr/>
            </p:nvSpPr>
            <p:spPr bwMode="auto">
              <a:xfrm>
                <a:off x="-3198813" y="3543300"/>
                <a:ext cx="196850" cy="255587"/>
              </a:xfrm>
              <a:custGeom>
                <a:avLst/>
                <a:gdLst>
                  <a:gd name="T0" fmla="*/ 15 w 296"/>
                  <a:gd name="T1" fmla="*/ 0 h 387"/>
                  <a:gd name="T2" fmla="*/ 0 w 296"/>
                  <a:gd name="T3" fmla="*/ 372 h 387"/>
                  <a:gd name="T4" fmla="*/ 281 w 296"/>
                  <a:gd name="T5" fmla="*/ 387 h 387"/>
                  <a:gd name="T6" fmla="*/ 296 w 296"/>
                  <a:gd name="T7" fmla="*/ 15 h 387"/>
                  <a:gd name="T8" fmla="*/ 214 w 296"/>
                  <a:gd name="T9" fmla="*/ 96 h 387"/>
                  <a:gd name="T10" fmla="*/ 236 w 296"/>
                  <a:gd name="T11" fmla="*/ 102 h 387"/>
                  <a:gd name="T12" fmla="*/ 220 w 296"/>
                  <a:gd name="T13" fmla="*/ 108 h 387"/>
                  <a:gd name="T14" fmla="*/ 234 w 296"/>
                  <a:gd name="T15" fmla="*/ 114 h 387"/>
                  <a:gd name="T16" fmla="*/ 220 w 296"/>
                  <a:gd name="T17" fmla="*/ 120 h 387"/>
                  <a:gd name="T18" fmla="*/ 236 w 296"/>
                  <a:gd name="T19" fmla="*/ 126 h 387"/>
                  <a:gd name="T20" fmla="*/ 214 w 296"/>
                  <a:gd name="T21" fmla="*/ 96 h 387"/>
                  <a:gd name="T22" fmla="*/ 210 w 296"/>
                  <a:gd name="T23" fmla="*/ 96 h 387"/>
                  <a:gd name="T24" fmla="*/ 198 w 296"/>
                  <a:gd name="T25" fmla="*/ 126 h 387"/>
                  <a:gd name="T26" fmla="*/ 192 w 296"/>
                  <a:gd name="T27" fmla="*/ 114 h 387"/>
                  <a:gd name="T28" fmla="*/ 188 w 296"/>
                  <a:gd name="T29" fmla="*/ 96 h 387"/>
                  <a:gd name="T30" fmla="*/ 202 w 296"/>
                  <a:gd name="T31" fmla="*/ 96 h 387"/>
                  <a:gd name="T32" fmla="*/ 146 w 296"/>
                  <a:gd name="T33" fmla="*/ 126 h 387"/>
                  <a:gd name="T34" fmla="*/ 125 w 296"/>
                  <a:gd name="T35" fmla="*/ 96 h 387"/>
                  <a:gd name="T36" fmla="*/ 132 w 296"/>
                  <a:gd name="T37" fmla="*/ 120 h 387"/>
                  <a:gd name="T38" fmla="*/ 148 w 296"/>
                  <a:gd name="T39" fmla="*/ 187 h 387"/>
                  <a:gd name="T40" fmla="*/ 148 w 296"/>
                  <a:gd name="T41" fmla="*/ 290 h 387"/>
                  <a:gd name="T42" fmla="*/ 148 w 296"/>
                  <a:gd name="T43" fmla="*/ 187 h 387"/>
                  <a:gd name="T44" fmla="*/ 148 w 296"/>
                  <a:gd name="T45" fmla="*/ 111 h 387"/>
                  <a:gd name="T46" fmla="*/ 180 w 296"/>
                  <a:gd name="T47" fmla="*/ 111 h 387"/>
                  <a:gd name="T48" fmla="*/ 164 w 296"/>
                  <a:gd name="T49" fmla="*/ 126 h 387"/>
                  <a:gd name="T50" fmla="*/ 112 w 296"/>
                  <a:gd name="T51" fmla="*/ 17 h 387"/>
                  <a:gd name="T52" fmla="*/ 192 w 296"/>
                  <a:gd name="T53" fmla="*/ 24 h 387"/>
                  <a:gd name="T54" fmla="*/ 112 w 296"/>
                  <a:gd name="T55" fmla="*/ 32 h 387"/>
                  <a:gd name="T56" fmla="*/ 112 w 296"/>
                  <a:gd name="T57" fmla="*/ 17 h 387"/>
                  <a:gd name="T58" fmla="*/ 109 w 296"/>
                  <a:gd name="T59" fmla="*/ 96 h 387"/>
                  <a:gd name="T60" fmla="*/ 120 w 296"/>
                  <a:gd name="T61" fmla="*/ 107 h 387"/>
                  <a:gd name="T62" fmla="*/ 103 w 296"/>
                  <a:gd name="T63" fmla="*/ 117 h 387"/>
                  <a:gd name="T64" fmla="*/ 97 w 296"/>
                  <a:gd name="T65" fmla="*/ 126 h 387"/>
                  <a:gd name="T66" fmla="*/ 60 w 296"/>
                  <a:gd name="T67" fmla="*/ 96 h 387"/>
                  <a:gd name="T68" fmla="*/ 75 w 296"/>
                  <a:gd name="T69" fmla="*/ 109 h 387"/>
                  <a:gd name="T70" fmla="*/ 90 w 296"/>
                  <a:gd name="T71" fmla="*/ 96 h 387"/>
                  <a:gd name="T72" fmla="*/ 83 w 296"/>
                  <a:gd name="T73" fmla="*/ 126 h 387"/>
                  <a:gd name="T74" fmla="*/ 75 w 296"/>
                  <a:gd name="T75" fmla="*/ 119 h 387"/>
                  <a:gd name="T76" fmla="*/ 66 w 296"/>
                  <a:gd name="T77" fmla="*/ 107 h 387"/>
                  <a:gd name="T78" fmla="*/ 60 w 296"/>
                  <a:gd name="T79" fmla="*/ 126 h 387"/>
                  <a:gd name="T80" fmla="*/ 54 w 296"/>
                  <a:gd name="T81" fmla="*/ 126 h 387"/>
                  <a:gd name="T82" fmla="*/ 31 w 296"/>
                  <a:gd name="T83" fmla="*/ 96 h 387"/>
                  <a:gd name="T84" fmla="*/ 54 w 296"/>
                  <a:gd name="T85" fmla="*/ 102 h 387"/>
                  <a:gd name="T86" fmla="*/ 38 w 296"/>
                  <a:gd name="T87" fmla="*/ 108 h 387"/>
                  <a:gd name="T88" fmla="*/ 52 w 296"/>
                  <a:gd name="T89" fmla="*/ 114 h 387"/>
                  <a:gd name="T90" fmla="*/ 38 w 296"/>
                  <a:gd name="T91" fmla="*/ 120 h 387"/>
                  <a:gd name="T92" fmla="*/ 54 w 296"/>
                  <a:gd name="T93" fmla="*/ 126 h 387"/>
                  <a:gd name="T94" fmla="*/ 60 w 296"/>
                  <a:gd name="T95" fmla="*/ 359 h 387"/>
                  <a:gd name="T96" fmla="*/ 148 w 296"/>
                  <a:gd name="T97" fmla="*/ 309 h 387"/>
                  <a:gd name="T98" fmla="*/ 237 w 296"/>
                  <a:gd name="T99" fmla="*/ 359 h 387"/>
                  <a:gd name="T100" fmla="*/ 265 w 296"/>
                  <a:gd name="T101" fmla="*/ 126 h 387"/>
                  <a:gd name="T102" fmla="*/ 242 w 296"/>
                  <a:gd name="T103" fmla="*/ 96 h 387"/>
                  <a:gd name="T104" fmla="*/ 264 w 296"/>
                  <a:gd name="T105" fmla="*/ 102 h 387"/>
                  <a:gd name="T106" fmla="*/ 249 w 296"/>
                  <a:gd name="T107" fmla="*/ 108 h 387"/>
                  <a:gd name="T108" fmla="*/ 263 w 296"/>
                  <a:gd name="T109" fmla="*/ 114 h 387"/>
                  <a:gd name="T110" fmla="*/ 249 w 296"/>
                  <a:gd name="T111" fmla="*/ 120 h 387"/>
                  <a:gd name="T112" fmla="*/ 265 w 296"/>
                  <a:gd name="T113" fmla="*/ 12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6" h="387">
                    <a:moveTo>
                      <a:pt x="281" y="0"/>
                    </a:moveTo>
                    <a:cubicBezTo>
                      <a:pt x="15" y="0"/>
                      <a:pt x="15" y="0"/>
                      <a:pt x="15" y="0"/>
                    </a:cubicBezTo>
                    <a:cubicBezTo>
                      <a:pt x="7" y="0"/>
                      <a:pt x="0" y="7"/>
                      <a:pt x="0" y="15"/>
                    </a:cubicBezTo>
                    <a:cubicBezTo>
                      <a:pt x="0" y="372"/>
                      <a:pt x="0" y="372"/>
                      <a:pt x="0" y="372"/>
                    </a:cubicBezTo>
                    <a:cubicBezTo>
                      <a:pt x="0" y="381"/>
                      <a:pt x="7" y="387"/>
                      <a:pt x="15" y="387"/>
                    </a:cubicBezTo>
                    <a:cubicBezTo>
                      <a:pt x="281" y="387"/>
                      <a:pt x="281" y="387"/>
                      <a:pt x="281" y="387"/>
                    </a:cubicBezTo>
                    <a:cubicBezTo>
                      <a:pt x="289" y="387"/>
                      <a:pt x="296" y="381"/>
                      <a:pt x="296" y="372"/>
                    </a:cubicBezTo>
                    <a:cubicBezTo>
                      <a:pt x="296" y="15"/>
                      <a:pt x="296" y="15"/>
                      <a:pt x="296" y="15"/>
                    </a:cubicBezTo>
                    <a:cubicBezTo>
                      <a:pt x="296" y="7"/>
                      <a:pt x="289" y="0"/>
                      <a:pt x="281" y="0"/>
                    </a:cubicBezTo>
                    <a:close/>
                    <a:moveTo>
                      <a:pt x="214" y="96"/>
                    </a:moveTo>
                    <a:cubicBezTo>
                      <a:pt x="236" y="96"/>
                      <a:pt x="236" y="96"/>
                      <a:pt x="236" y="96"/>
                    </a:cubicBezTo>
                    <a:cubicBezTo>
                      <a:pt x="236" y="102"/>
                      <a:pt x="236" y="102"/>
                      <a:pt x="236" y="102"/>
                    </a:cubicBezTo>
                    <a:cubicBezTo>
                      <a:pt x="220" y="102"/>
                      <a:pt x="220" y="102"/>
                      <a:pt x="220" y="102"/>
                    </a:cubicBezTo>
                    <a:cubicBezTo>
                      <a:pt x="220" y="108"/>
                      <a:pt x="220" y="108"/>
                      <a:pt x="220" y="108"/>
                    </a:cubicBezTo>
                    <a:cubicBezTo>
                      <a:pt x="234" y="108"/>
                      <a:pt x="234" y="108"/>
                      <a:pt x="234" y="108"/>
                    </a:cubicBezTo>
                    <a:cubicBezTo>
                      <a:pt x="234" y="114"/>
                      <a:pt x="234" y="114"/>
                      <a:pt x="234" y="114"/>
                    </a:cubicBezTo>
                    <a:cubicBezTo>
                      <a:pt x="220" y="114"/>
                      <a:pt x="220" y="114"/>
                      <a:pt x="220" y="114"/>
                    </a:cubicBezTo>
                    <a:cubicBezTo>
                      <a:pt x="220" y="120"/>
                      <a:pt x="220" y="120"/>
                      <a:pt x="220" y="120"/>
                    </a:cubicBezTo>
                    <a:cubicBezTo>
                      <a:pt x="236" y="120"/>
                      <a:pt x="236" y="120"/>
                      <a:pt x="236" y="120"/>
                    </a:cubicBezTo>
                    <a:cubicBezTo>
                      <a:pt x="236" y="126"/>
                      <a:pt x="236" y="126"/>
                      <a:pt x="236" y="126"/>
                    </a:cubicBezTo>
                    <a:cubicBezTo>
                      <a:pt x="214" y="126"/>
                      <a:pt x="214" y="126"/>
                      <a:pt x="214" y="126"/>
                    </a:cubicBezTo>
                    <a:lnTo>
                      <a:pt x="214" y="96"/>
                    </a:lnTo>
                    <a:close/>
                    <a:moveTo>
                      <a:pt x="202" y="96"/>
                    </a:moveTo>
                    <a:cubicBezTo>
                      <a:pt x="210" y="96"/>
                      <a:pt x="210" y="96"/>
                      <a:pt x="210" y="96"/>
                    </a:cubicBezTo>
                    <a:cubicBezTo>
                      <a:pt x="198" y="114"/>
                      <a:pt x="198" y="114"/>
                      <a:pt x="198" y="114"/>
                    </a:cubicBezTo>
                    <a:cubicBezTo>
                      <a:pt x="198" y="126"/>
                      <a:pt x="198" y="126"/>
                      <a:pt x="198" y="126"/>
                    </a:cubicBezTo>
                    <a:cubicBezTo>
                      <a:pt x="192" y="126"/>
                      <a:pt x="192" y="126"/>
                      <a:pt x="192" y="126"/>
                    </a:cubicBezTo>
                    <a:cubicBezTo>
                      <a:pt x="192" y="114"/>
                      <a:pt x="192" y="114"/>
                      <a:pt x="192" y="114"/>
                    </a:cubicBezTo>
                    <a:cubicBezTo>
                      <a:pt x="180" y="96"/>
                      <a:pt x="180" y="96"/>
                      <a:pt x="180" y="96"/>
                    </a:cubicBezTo>
                    <a:cubicBezTo>
                      <a:pt x="188" y="96"/>
                      <a:pt x="188" y="96"/>
                      <a:pt x="188" y="96"/>
                    </a:cubicBezTo>
                    <a:cubicBezTo>
                      <a:pt x="195" y="108"/>
                      <a:pt x="195" y="108"/>
                      <a:pt x="195" y="108"/>
                    </a:cubicBezTo>
                    <a:lnTo>
                      <a:pt x="202" y="96"/>
                    </a:lnTo>
                    <a:close/>
                    <a:moveTo>
                      <a:pt x="146" y="120"/>
                    </a:moveTo>
                    <a:cubicBezTo>
                      <a:pt x="146" y="126"/>
                      <a:pt x="146" y="126"/>
                      <a:pt x="146" y="126"/>
                    </a:cubicBezTo>
                    <a:cubicBezTo>
                      <a:pt x="125" y="126"/>
                      <a:pt x="125" y="126"/>
                      <a:pt x="125" y="126"/>
                    </a:cubicBezTo>
                    <a:cubicBezTo>
                      <a:pt x="125" y="96"/>
                      <a:pt x="125" y="96"/>
                      <a:pt x="125" y="96"/>
                    </a:cubicBezTo>
                    <a:cubicBezTo>
                      <a:pt x="132" y="96"/>
                      <a:pt x="132" y="96"/>
                      <a:pt x="132" y="96"/>
                    </a:cubicBezTo>
                    <a:cubicBezTo>
                      <a:pt x="132" y="120"/>
                      <a:pt x="132" y="120"/>
                      <a:pt x="132" y="120"/>
                    </a:cubicBezTo>
                    <a:lnTo>
                      <a:pt x="146" y="120"/>
                    </a:lnTo>
                    <a:close/>
                    <a:moveTo>
                      <a:pt x="148" y="187"/>
                    </a:moveTo>
                    <a:cubicBezTo>
                      <a:pt x="177" y="187"/>
                      <a:pt x="200" y="210"/>
                      <a:pt x="200" y="239"/>
                    </a:cubicBezTo>
                    <a:cubicBezTo>
                      <a:pt x="200" y="267"/>
                      <a:pt x="177" y="290"/>
                      <a:pt x="148" y="290"/>
                    </a:cubicBezTo>
                    <a:cubicBezTo>
                      <a:pt x="120" y="290"/>
                      <a:pt x="97" y="267"/>
                      <a:pt x="97" y="239"/>
                    </a:cubicBezTo>
                    <a:cubicBezTo>
                      <a:pt x="97" y="210"/>
                      <a:pt x="120" y="187"/>
                      <a:pt x="148" y="187"/>
                    </a:cubicBezTo>
                    <a:close/>
                    <a:moveTo>
                      <a:pt x="148" y="111"/>
                    </a:moveTo>
                    <a:cubicBezTo>
                      <a:pt x="148" y="111"/>
                      <a:pt x="148" y="111"/>
                      <a:pt x="148" y="111"/>
                    </a:cubicBezTo>
                    <a:cubicBezTo>
                      <a:pt x="148" y="103"/>
                      <a:pt x="155" y="96"/>
                      <a:pt x="164" y="96"/>
                    </a:cubicBezTo>
                    <a:cubicBezTo>
                      <a:pt x="173" y="96"/>
                      <a:pt x="180" y="103"/>
                      <a:pt x="180" y="111"/>
                    </a:cubicBezTo>
                    <a:cubicBezTo>
                      <a:pt x="180" y="111"/>
                      <a:pt x="180" y="111"/>
                      <a:pt x="180" y="111"/>
                    </a:cubicBezTo>
                    <a:cubicBezTo>
                      <a:pt x="180" y="120"/>
                      <a:pt x="173" y="126"/>
                      <a:pt x="164" y="126"/>
                    </a:cubicBezTo>
                    <a:cubicBezTo>
                      <a:pt x="155" y="126"/>
                      <a:pt x="148" y="120"/>
                      <a:pt x="148" y="111"/>
                    </a:cubicBezTo>
                    <a:close/>
                    <a:moveTo>
                      <a:pt x="112" y="17"/>
                    </a:moveTo>
                    <a:cubicBezTo>
                      <a:pt x="185" y="17"/>
                      <a:pt x="185" y="17"/>
                      <a:pt x="185" y="17"/>
                    </a:cubicBezTo>
                    <a:cubicBezTo>
                      <a:pt x="189" y="17"/>
                      <a:pt x="192" y="20"/>
                      <a:pt x="192" y="24"/>
                    </a:cubicBezTo>
                    <a:cubicBezTo>
                      <a:pt x="192" y="29"/>
                      <a:pt x="189" y="32"/>
                      <a:pt x="185" y="32"/>
                    </a:cubicBezTo>
                    <a:cubicBezTo>
                      <a:pt x="112" y="32"/>
                      <a:pt x="112" y="32"/>
                      <a:pt x="112" y="32"/>
                    </a:cubicBezTo>
                    <a:cubicBezTo>
                      <a:pt x="108" y="32"/>
                      <a:pt x="104" y="29"/>
                      <a:pt x="104" y="24"/>
                    </a:cubicBezTo>
                    <a:cubicBezTo>
                      <a:pt x="104" y="20"/>
                      <a:pt x="108" y="17"/>
                      <a:pt x="112" y="17"/>
                    </a:cubicBezTo>
                    <a:close/>
                    <a:moveTo>
                      <a:pt x="97" y="96"/>
                    </a:moveTo>
                    <a:cubicBezTo>
                      <a:pt x="109" y="96"/>
                      <a:pt x="109" y="96"/>
                      <a:pt x="109" y="96"/>
                    </a:cubicBezTo>
                    <a:cubicBezTo>
                      <a:pt x="116" y="96"/>
                      <a:pt x="120" y="100"/>
                      <a:pt x="120" y="107"/>
                    </a:cubicBezTo>
                    <a:cubicBezTo>
                      <a:pt x="120" y="107"/>
                      <a:pt x="120" y="107"/>
                      <a:pt x="120" y="107"/>
                    </a:cubicBezTo>
                    <a:cubicBezTo>
                      <a:pt x="120" y="113"/>
                      <a:pt x="115" y="117"/>
                      <a:pt x="108" y="117"/>
                    </a:cubicBezTo>
                    <a:cubicBezTo>
                      <a:pt x="103" y="117"/>
                      <a:pt x="103" y="117"/>
                      <a:pt x="103" y="117"/>
                    </a:cubicBezTo>
                    <a:cubicBezTo>
                      <a:pt x="103" y="126"/>
                      <a:pt x="103" y="126"/>
                      <a:pt x="103" y="126"/>
                    </a:cubicBezTo>
                    <a:cubicBezTo>
                      <a:pt x="97" y="126"/>
                      <a:pt x="97" y="126"/>
                      <a:pt x="97" y="126"/>
                    </a:cubicBezTo>
                    <a:lnTo>
                      <a:pt x="97" y="96"/>
                    </a:lnTo>
                    <a:close/>
                    <a:moveTo>
                      <a:pt x="60" y="96"/>
                    </a:moveTo>
                    <a:cubicBezTo>
                      <a:pt x="67" y="96"/>
                      <a:pt x="67" y="96"/>
                      <a:pt x="67" y="96"/>
                    </a:cubicBezTo>
                    <a:cubicBezTo>
                      <a:pt x="75" y="109"/>
                      <a:pt x="75" y="109"/>
                      <a:pt x="75" y="109"/>
                    </a:cubicBezTo>
                    <a:cubicBezTo>
                      <a:pt x="83" y="96"/>
                      <a:pt x="83" y="96"/>
                      <a:pt x="83" y="96"/>
                    </a:cubicBezTo>
                    <a:cubicBezTo>
                      <a:pt x="90" y="96"/>
                      <a:pt x="90" y="96"/>
                      <a:pt x="90" y="96"/>
                    </a:cubicBezTo>
                    <a:cubicBezTo>
                      <a:pt x="90" y="126"/>
                      <a:pt x="90" y="126"/>
                      <a:pt x="90" y="126"/>
                    </a:cubicBezTo>
                    <a:cubicBezTo>
                      <a:pt x="83" y="126"/>
                      <a:pt x="83" y="126"/>
                      <a:pt x="83" y="126"/>
                    </a:cubicBezTo>
                    <a:cubicBezTo>
                      <a:pt x="83" y="107"/>
                      <a:pt x="83" y="107"/>
                      <a:pt x="83" y="107"/>
                    </a:cubicBezTo>
                    <a:cubicBezTo>
                      <a:pt x="75" y="119"/>
                      <a:pt x="75" y="119"/>
                      <a:pt x="75" y="119"/>
                    </a:cubicBezTo>
                    <a:cubicBezTo>
                      <a:pt x="75" y="119"/>
                      <a:pt x="75" y="119"/>
                      <a:pt x="75" y="119"/>
                    </a:cubicBezTo>
                    <a:cubicBezTo>
                      <a:pt x="66" y="107"/>
                      <a:pt x="66" y="107"/>
                      <a:pt x="66" y="107"/>
                    </a:cubicBezTo>
                    <a:cubicBezTo>
                      <a:pt x="66" y="126"/>
                      <a:pt x="66" y="126"/>
                      <a:pt x="66" y="126"/>
                    </a:cubicBezTo>
                    <a:cubicBezTo>
                      <a:pt x="60" y="126"/>
                      <a:pt x="60" y="126"/>
                      <a:pt x="60" y="126"/>
                    </a:cubicBezTo>
                    <a:lnTo>
                      <a:pt x="60" y="96"/>
                    </a:lnTo>
                    <a:close/>
                    <a:moveTo>
                      <a:pt x="54" y="126"/>
                    </a:moveTo>
                    <a:cubicBezTo>
                      <a:pt x="31" y="126"/>
                      <a:pt x="31" y="126"/>
                      <a:pt x="31" y="126"/>
                    </a:cubicBezTo>
                    <a:cubicBezTo>
                      <a:pt x="31" y="96"/>
                      <a:pt x="31" y="96"/>
                      <a:pt x="31" y="96"/>
                    </a:cubicBezTo>
                    <a:cubicBezTo>
                      <a:pt x="54" y="96"/>
                      <a:pt x="54" y="96"/>
                      <a:pt x="54" y="96"/>
                    </a:cubicBezTo>
                    <a:cubicBezTo>
                      <a:pt x="54" y="102"/>
                      <a:pt x="54" y="102"/>
                      <a:pt x="54" y="102"/>
                    </a:cubicBezTo>
                    <a:cubicBezTo>
                      <a:pt x="38" y="102"/>
                      <a:pt x="38" y="102"/>
                      <a:pt x="38" y="102"/>
                    </a:cubicBezTo>
                    <a:cubicBezTo>
                      <a:pt x="38" y="108"/>
                      <a:pt x="38" y="108"/>
                      <a:pt x="38" y="108"/>
                    </a:cubicBezTo>
                    <a:cubicBezTo>
                      <a:pt x="52" y="108"/>
                      <a:pt x="52" y="108"/>
                      <a:pt x="52" y="108"/>
                    </a:cubicBezTo>
                    <a:cubicBezTo>
                      <a:pt x="52" y="114"/>
                      <a:pt x="52" y="114"/>
                      <a:pt x="52" y="114"/>
                    </a:cubicBezTo>
                    <a:cubicBezTo>
                      <a:pt x="38" y="114"/>
                      <a:pt x="38" y="114"/>
                      <a:pt x="38" y="114"/>
                    </a:cubicBezTo>
                    <a:cubicBezTo>
                      <a:pt x="38" y="120"/>
                      <a:pt x="38" y="120"/>
                      <a:pt x="38" y="120"/>
                    </a:cubicBezTo>
                    <a:cubicBezTo>
                      <a:pt x="54" y="120"/>
                      <a:pt x="54" y="120"/>
                      <a:pt x="54" y="120"/>
                    </a:cubicBezTo>
                    <a:lnTo>
                      <a:pt x="54" y="126"/>
                    </a:lnTo>
                    <a:close/>
                    <a:moveTo>
                      <a:pt x="148" y="359"/>
                    </a:moveTo>
                    <a:cubicBezTo>
                      <a:pt x="60" y="359"/>
                      <a:pt x="60" y="359"/>
                      <a:pt x="60" y="359"/>
                    </a:cubicBezTo>
                    <a:cubicBezTo>
                      <a:pt x="60" y="359"/>
                      <a:pt x="64" y="313"/>
                      <a:pt x="105" y="292"/>
                    </a:cubicBezTo>
                    <a:cubicBezTo>
                      <a:pt x="123" y="308"/>
                      <a:pt x="148" y="309"/>
                      <a:pt x="148" y="309"/>
                    </a:cubicBezTo>
                    <a:cubicBezTo>
                      <a:pt x="148" y="309"/>
                      <a:pt x="173" y="308"/>
                      <a:pt x="191" y="292"/>
                    </a:cubicBezTo>
                    <a:cubicBezTo>
                      <a:pt x="233" y="313"/>
                      <a:pt x="237" y="359"/>
                      <a:pt x="237" y="359"/>
                    </a:cubicBezTo>
                    <a:lnTo>
                      <a:pt x="148" y="359"/>
                    </a:lnTo>
                    <a:close/>
                    <a:moveTo>
                      <a:pt x="265" y="126"/>
                    </a:moveTo>
                    <a:cubicBezTo>
                      <a:pt x="242" y="126"/>
                      <a:pt x="242" y="126"/>
                      <a:pt x="242" y="126"/>
                    </a:cubicBezTo>
                    <a:cubicBezTo>
                      <a:pt x="242" y="96"/>
                      <a:pt x="242" y="96"/>
                      <a:pt x="242" y="96"/>
                    </a:cubicBezTo>
                    <a:cubicBezTo>
                      <a:pt x="264" y="96"/>
                      <a:pt x="264" y="96"/>
                      <a:pt x="264" y="96"/>
                    </a:cubicBezTo>
                    <a:cubicBezTo>
                      <a:pt x="264" y="102"/>
                      <a:pt x="264" y="102"/>
                      <a:pt x="264" y="102"/>
                    </a:cubicBezTo>
                    <a:cubicBezTo>
                      <a:pt x="249" y="102"/>
                      <a:pt x="249" y="102"/>
                      <a:pt x="249" y="102"/>
                    </a:cubicBezTo>
                    <a:cubicBezTo>
                      <a:pt x="249" y="108"/>
                      <a:pt x="249" y="108"/>
                      <a:pt x="249" y="108"/>
                    </a:cubicBezTo>
                    <a:cubicBezTo>
                      <a:pt x="263" y="108"/>
                      <a:pt x="263" y="108"/>
                      <a:pt x="263" y="108"/>
                    </a:cubicBezTo>
                    <a:cubicBezTo>
                      <a:pt x="263" y="114"/>
                      <a:pt x="263" y="114"/>
                      <a:pt x="263" y="114"/>
                    </a:cubicBezTo>
                    <a:cubicBezTo>
                      <a:pt x="249" y="114"/>
                      <a:pt x="249" y="114"/>
                      <a:pt x="249" y="114"/>
                    </a:cubicBezTo>
                    <a:cubicBezTo>
                      <a:pt x="249" y="120"/>
                      <a:pt x="249" y="120"/>
                      <a:pt x="249" y="120"/>
                    </a:cubicBezTo>
                    <a:cubicBezTo>
                      <a:pt x="265" y="120"/>
                      <a:pt x="265" y="120"/>
                      <a:pt x="265" y="120"/>
                    </a:cubicBezTo>
                    <a:lnTo>
                      <a:pt x="265"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grpSp>
          <p:nvGrpSpPr>
            <p:cNvPr id="236" name="Group 235"/>
            <p:cNvGrpSpPr/>
            <p:nvPr/>
          </p:nvGrpSpPr>
          <p:grpSpPr>
            <a:xfrm>
              <a:off x="1057316" y="6003306"/>
              <a:ext cx="1481488" cy="305794"/>
              <a:chOff x="838201" y="3025734"/>
              <a:chExt cx="1481488" cy="305794"/>
            </a:xfrm>
          </p:grpSpPr>
          <p:sp>
            <p:nvSpPr>
              <p:cNvPr id="141" name="Rectangle 140"/>
              <p:cNvSpPr/>
              <p:nvPr/>
            </p:nvSpPr>
            <p:spPr>
              <a:xfrm>
                <a:off x="838201" y="3025734"/>
                <a:ext cx="1481488" cy="305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8" name="TextBox 227"/>
              <p:cNvSpPr txBox="1"/>
              <p:nvPr/>
            </p:nvSpPr>
            <p:spPr>
              <a:xfrm>
                <a:off x="871878" y="3054528"/>
                <a:ext cx="142859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1820"/>
                    </a:solidFill>
                    <a:effectLst/>
                    <a:uLnTx/>
                    <a:uFillTx/>
                    <a:latin typeface="Arial" panose="020B0604020202020204"/>
                    <a:ea typeface="+mn-ea"/>
                    <a:cs typeface="+mn-cs"/>
                  </a:rPr>
                  <a:t>INTERNAL USERS</a:t>
                </a:r>
              </a:p>
            </p:txBody>
          </p:sp>
        </p:grpSp>
      </p:grpSp>
      <p:grpSp>
        <p:nvGrpSpPr>
          <p:cNvPr id="246" name="Group 245"/>
          <p:cNvGrpSpPr/>
          <p:nvPr/>
        </p:nvGrpSpPr>
        <p:grpSpPr>
          <a:xfrm>
            <a:off x="1798463" y="1894185"/>
            <a:ext cx="1481488" cy="905354"/>
            <a:chOff x="1036289" y="1807591"/>
            <a:chExt cx="1481488" cy="905354"/>
          </a:xfrm>
        </p:grpSpPr>
        <p:sp>
          <p:nvSpPr>
            <p:cNvPr id="123" name="Oval 122"/>
            <p:cNvSpPr>
              <a:spLocks noChangeAspect="1"/>
            </p:cNvSpPr>
            <p:nvPr/>
          </p:nvSpPr>
          <p:spPr bwMode="gray">
            <a:xfrm>
              <a:off x="1359072" y="1807591"/>
              <a:ext cx="845113" cy="845113"/>
            </a:xfrm>
            <a:prstGeom prst="ellipse">
              <a:avLst/>
            </a:prstGeom>
            <a:solidFill>
              <a:srgbClr val="CC092F"/>
            </a:solidFill>
            <a:ln w="76200" cap="flat" cmpd="sng" algn="ctr">
              <a:noFill/>
              <a:prstDash val="solid"/>
            </a:ln>
            <a:effectLst/>
            <a:scene3d>
              <a:camera prst="orthographicFront">
                <a:rot lat="0" lon="0" rev="0"/>
              </a:camera>
              <a:lightRig rig="balanced" dir="t">
                <a:rot lat="0" lon="0" rev="8700000"/>
              </a:lightRig>
            </a:scene3d>
            <a:sp3d/>
          </p:spPr>
          <p:txBody>
            <a:bodyPr rtlCol="0" anchor="ct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Arial"/>
                <a:ea typeface="+mn-ea"/>
                <a:cs typeface="+mn-cs"/>
              </a:endParaRPr>
            </a:p>
          </p:txBody>
        </p:sp>
        <p:grpSp>
          <p:nvGrpSpPr>
            <p:cNvPr id="124" name="ergonomics">
              <a:extLst>
                <a:ext uri="{FF2B5EF4-FFF2-40B4-BE49-F238E27FC236}">
                  <a16:creationId xmlns:a16="http://schemas.microsoft.com/office/drawing/2014/main" id="{E82B6D88-DE50-4E67-BD4B-E762C2D45D7C}"/>
                </a:ext>
              </a:extLst>
            </p:cNvPr>
            <p:cNvGrpSpPr>
              <a:grpSpLocks noChangeAspect="1"/>
            </p:cNvGrpSpPr>
            <p:nvPr/>
          </p:nvGrpSpPr>
          <p:grpSpPr>
            <a:xfrm>
              <a:off x="1527616" y="2008746"/>
              <a:ext cx="526187" cy="342518"/>
              <a:chOff x="7773993" y="2582970"/>
              <a:chExt cx="683192" cy="444720"/>
            </a:xfrm>
            <a:effectLst/>
          </p:grpSpPr>
          <p:sp>
            <p:nvSpPr>
              <p:cNvPr id="125" name="Freeform: Shape 114">
                <a:extLst>
                  <a:ext uri="{FF2B5EF4-FFF2-40B4-BE49-F238E27FC236}">
                    <a16:creationId xmlns:a16="http://schemas.microsoft.com/office/drawing/2014/main" id="{C465CA2E-7735-4228-8973-CAB05F0111A7}"/>
                  </a:ext>
                </a:extLst>
              </p:cNvPr>
              <p:cNvSpPr/>
              <p:nvPr/>
            </p:nvSpPr>
            <p:spPr>
              <a:xfrm>
                <a:off x="7773993" y="2752404"/>
                <a:ext cx="502276" cy="275286"/>
              </a:xfrm>
              <a:custGeom>
                <a:avLst/>
                <a:gdLst>
                  <a:gd name="connsiteX0" fmla="*/ 359755 w 502276"/>
                  <a:gd name="connsiteY0" fmla="*/ 197228 h 275285"/>
                  <a:gd name="connsiteX1" fmla="*/ 504643 w 502276"/>
                  <a:gd name="connsiteY1" fmla="*/ 197228 h 275285"/>
                  <a:gd name="connsiteX2" fmla="*/ 504643 w 502276"/>
                  <a:gd name="connsiteY2" fmla="*/ 172791 h 275285"/>
                  <a:gd name="connsiteX3" fmla="*/ 397474 w 502276"/>
                  <a:gd name="connsiteY3" fmla="*/ 172791 h 275285"/>
                  <a:gd name="connsiteX4" fmla="*/ 366130 w 502276"/>
                  <a:gd name="connsiteY4" fmla="*/ 101361 h 275285"/>
                  <a:gd name="connsiteX5" fmla="*/ 226990 w 502276"/>
                  <a:gd name="connsiteY5" fmla="*/ 111503 h 275285"/>
                  <a:gd name="connsiteX6" fmla="*/ 129143 w 502276"/>
                  <a:gd name="connsiteY6" fmla="*/ 25923 h 275285"/>
                  <a:gd name="connsiteX7" fmla="*/ 0 w 502276"/>
                  <a:gd name="connsiteY7" fmla="*/ 71804 h 275285"/>
                  <a:gd name="connsiteX8" fmla="*/ 0 w 502276"/>
                  <a:gd name="connsiteY8" fmla="*/ 275612 h 275285"/>
                  <a:gd name="connsiteX9" fmla="*/ 148896 w 502276"/>
                  <a:gd name="connsiteY9" fmla="*/ 275612 h 275285"/>
                  <a:gd name="connsiteX10" fmla="*/ 148896 w 502276"/>
                  <a:gd name="connsiteY10" fmla="*/ 150768 h 275285"/>
                  <a:gd name="connsiteX11" fmla="*/ 186373 w 502276"/>
                  <a:gd name="connsiteY11" fmla="*/ 183561 h 275285"/>
                  <a:gd name="connsiteX12" fmla="*/ 220180 w 502276"/>
                  <a:gd name="connsiteY12" fmla="*/ 193220 h 275285"/>
                  <a:gd name="connsiteX13" fmla="*/ 360238 w 502276"/>
                  <a:gd name="connsiteY13" fmla="*/ 183078 h 2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2276" h="275285">
                    <a:moveTo>
                      <a:pt x="359755" y="197228"/>
                    </a:moveTo>
                    <a:lnTo>
                      <a:pt x="504643" y="197228"/>
                    </a:lnTo>
                    <a:lnTo>
                      <a:pt x="504643" y="172791"/>
                    </a:lnTo>
                    <a:lnTo>
                      <a:pt x="397474" y="172791"/>
                    </a:lnTo>
                    <a:cubicBezTo>
                      <a:pt x="421960" y="150478"/>
                      <a:pt x="404236" y="98560"/>
                      <a:pt x="366130" y="101361"/>
                    </a:cubicBezTo>
                    <a:lnTo>
                      <a:pt x="226990" y="111503"/>
                    </a:lnTo>
                    <a:lnTo>
                      <a:pt x="129143" y="25923"/>
                    </a:lnTo>
                    <a:cubicBezTo>
                      <a:pt x="84083" y="-24643"/>
                      <a:pt x="0" y="3079"/>
                      <a:pt x="0" y="71804"/>
                    </a:cubicBezTo>
                    <a:lnTo>
                      <a:pt x="0" y="275612"/>
                    </a:lnTo>
                    <a:lnTo>
                      <a:pt x="148896" y="275612"/>
                    </a:lnTo>
                    <a:cubicBezTo>
                      <a:pt x="148896" y="234014"/>
                      <a:pt x="148896" y="192399"/>
                      <a:pt x="148896" y="150768"/>
                    </a:cubicBezTo>
                    <a:lnTo>
                      <a:pt x="186373" y="183561"/>
                    </a:lnTo>
                    <a:cubicBezTo>
                      <a:pt x="196172" y="190622"/>
                      <a:pt x="208130" y="194038"/>
                      <a:pt x="220180" y="193220"/>
                    </a:cubicBezTo>
                    <a:lnTo>
                      <a:pt x="360238" y="183078"/>
                    </a:lnTo>
                    <a:close/>
                  </a:path>
                </a:pathLst>
              </a:custGeom>
              <a:solidFill>
                <a:srgbClr val="FFFFFF"/>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26" name="Freeform: Shape 115">
                <a:extLst>
                  <a:ext uri="{FF2B5EF4-FFF2-40B4-BE49-F238E27FC236}">
                    <a16:creationId xmlns:a16="http://schemas.microsoft.com/office/drawing/2014/main" id="{71982C22-B8F6-449A-B129-FBD48FA9C3B8}"/>
                  </a:ext>
                </a:extLst>
              </p:cNvPr>
              <p:cNvSpPr/>
              <p:nvPr/>
            </p:nvSpPr>
            <p:spPr>
              <a:xfrm>
                <a:off x="7778689" y="2582970"/>
                <a:ext cx="154546" cy="154546"/>
              </a:xfrm>
              <a:custGeom>
                <a:avLst/>
                <a:gdLst>
                  <a:gd name="connsiteX0" fmla="*/ 122273 w 154546"/>
                  <a:gd name="connsiteY0" fmla="*/ 141942 h 154546"/>
                  <a:gd name="connsiteX1" fmla="*/ 141942 w 154546"/>
                  <a:gd name="connsiteY1" fmla="*/ 33543 h 154546"/>
                  <a:gd name="connsiteX2" fmla="*/ 33543 w 154546"/>
                  <a:gd name="connsiteY2" fmla="*/ 13874 h 154546"/>
                  <a:gd name="connsiteX3" fmla="*/ 13849 w 154546"/>
                  <a:gd name="connsiteY3" fmla="*/ 122237 h 154546"/>
                  <a:gd name="connsiteX4" fmla="*/ 122273 w 154546"/>
                  <a:gd name="connsiteY4" fmla="*/ 141942 h 154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46" h="154546">
                    <a:moveTo>
                      <a:pt x="122273" y="141942"/>
                    </a:moveTo>
                    <a:cubicBezTo>
                      <a:pt x="157638" y="117439"/>
                      <a:pt x="166444" y="68908"/>
                      <a:pt x="141942" y="33543"/>
                    </a:cubicBezTo>
                    <a:cubicBezTo>
                      <a:pt x="117439" y="-1822"/>
                      <a:pt x="68908" y="-10628"/>
                      <a:pt x="33543" y="13874"/>
                    </a:cubicBezTo>
                    <a:cubicBezTo>
                      <a:pt x="-1808" y="38367"/>
                      <a:pt x="-10623" y="86873"/>
                      <a:pt x="13849" y="122237"/>
                    </a:cubicBezTo>
                    <a:cubicBezTo>
                      <a:pt x="38357" y="157606"/>
                      <a:pt x="86888" y="166426"/>
                      <a:pt x="122273" y="141942"/>
                    </a:cubicBezTo>
                    <a:close/>
                  </a:path>
                </a:pathLst>
              </a:custGeom>
              <a:solidFill>
                <a:srgbClr val="FFFFFF"/>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27" name="Freeform: Shape 116">
                <a:extLst>
                  <a:ext uri="{FF2B5EF4-FFF2-40B4-BE49-F238E27FC236}">
                    <a16:creationId xmlns:a16="http://schemas.microsoft.com/office/drawing/2014/main" id="{E9B05645-1CAA-4E6E-9349-53B0C75C8815}"/>
                  </a:ext>
                </a:extLst>
              </p:cNvPr>
              <p:cNvSpPr/>
              <p:nvPr/>
            </p:nvSpPr>
            <p:spPr>
              <a:xfrm>
                <a:off x="8085308" y="2956201"/>
                <a:ext cx="371877" cy="38637"/>
              </a:xfrm>
              <a:custGeom>
                <a:avLst/>
                <a:gdLst>
                  <a:gd name="connsiteX0" fmla="*/ 0 w 371877"/>
                  <a:gd name="connsiteY0" fmla="*/ 0 h 38636"/>
                  <a:gd name="connsiteX1" fmla="*/ 0 w 371877"/>
                  <a:gd name="connsiteY1" fmla="*/ 38926 h 38636"/>
                  <a:gd name="connsiteX2" fmla="*/ 374485 w 371877"/>
                  <a:gd name="connsiteY2" fmla="*/ 38926 h 38636"/>
                  <a:gd name="connsiteX3" fmla="*/ 374485 w 371877"/>
                  <a:gd name="connsiteY3" fmla="*/ 0 h 38636"/>
                </a:gdLst>
                <a:ahLst/>
                <a:cxnLst>
                  <a:cxn ang="0">
                    <a:pos x="connsiteX0" y="connsiteY0"/>
                  </a:cxn>
                  <a:cxn ang="0">
                    <a:pos x="connsiteX1" y="connsiteY1"/>
                  </a:cxn>
                  <a:cxn ang="0">
                    <a:pos x="connsiteX2" y="connsiteY2"/>
                  </a:cxn>
                  <a:cxn ang="0">
                    <a:pos x="connsiteX3" y="connsiteY3"/>
                  </a:cxn>
                </a:cxnLst>
                <a:rect l="l" t="t" r="r" b="b"/>
                <a:pathLst>
                  <a:path w="371877" h="38636">
                    <a:moveTo>
                      <a:pt x="0" y="0"/>
                    </a:moveTo>
                    <a:lnTo>
                      <a:pt x="0" y="38926"/>
                    </a:lnTo>
                    <a:lnTo>
                      <a:pt x="374485" y="38926"/>
                    </a:lnTo>
                    <a:lnTo>
                      <a:pt x="374485" y="0"/>
                    </a:lnTo>
                    <a:close/>
                  </a:path>
                </a:pathLst>
              </a:custGeom>
              <a:solidFill>
                <a:srgbClr val="FFFFFF"/>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28" name="Freeform: Shape 117">
                <a:extLst>
                  <a:ext uri="{FF2B5EF4-FFF2-40B4-BE49-F238E27FC236}">
                    <a16:creationId xmlns:a16="http://schemas.microsoft.com/office/drawing/2014/main" id="{EC892C0C-00B4-4FAE-A33A-CFE5731754E6}"/>
                  </a:ext>
                </a:extLst>
              </p:cNvPr>
              <p:cNvSpPr/>
              <p:nvPr/>
            </p:nvSpPr>
            <p:spPr>
              <a:xfrm>
                <a:off x="8301141" y="2586690"/>
                <a:ext cx="154546" cy="362218"/>
              </a:xfrm>
              <a:custGeom>
                <a:avLst/>
                <a:gdLst>
                  <a:gd name="connsiteX0" fmla="*/ 156092 w 154546"/>
                  <a:gd name="connsiteY0" fmla="*/ 338360 h 362218"/>
                  <a:gd name="connsiteX1" fmla="*/ 142666 w 154546"/>
                  <a:gd name="connsiteY1" fmla="*/ 338360 h 362218"/>
                  <a:gd name="connsiteX2" fmla="*/ 69304 w 154546"/>
                  <a:gd name="connsiteY2" fmla="*/ 223030 h 362218"/>
                  <a:gd name="connsiteX3" fmla="*/ 69643 w 154546"/>
                  <a:gd name="connsiteY3" fmla="*/ 218635 h 362218"/>
                  <a:gd name="connsiteX4" fmla="*/ 84518 w 154546"/>
                  <a:gd name="connsiteY4" fmla="*/ 2270 h 362218"/>
                  <a:gd name="connsiteX5" fmla="*/ 51194 w 154546"/>
                  <a:gd name="connsiteY5" fmla="*/ 0 h 362218"/>
                  <a:gd name="connsiteX6" fmla="*/ 28688 w 154546"/>
                  <a:gd name="connsiteY6" fmla="*/ 326818 h 362218"/>
                  <a:gd name="connsiteX7" fmla="*/ 62012 w 154546"/>
                  <a:gd name="connsiteY7" fmla="*/ 329087 h 362218"/>
                  <a:gd name="connsiteX8" fmla="*/ 66503 w 154546"/>
                  <a:gd name="connsiteY8" fmla="*/ 264081 h 362218"/>
                  <a:gd name="connsiteX9" fmla="*/ 113785 w 154546"/>
                  <a:gd name="connsiteY9" fmla="*/ 338360 h 362218"/>
                  <a:gd name="connsiteX10" fmla="*/ 0 w 154546"/>
                  <a:gd name="connsiteY10" fmla="*/ 338360 h 362218"/>
                  <a:gd name="connsiteX11" fmla="*/ 0 w 154546"/>
                  <a:gd name="connsiteY11" fmla="*/ 362750 h 362218"/>
                  <a:gd name="connsiteX12" fmla="*/ 156092 w 154546"/>
                  <a:gd name="connsiteY12" fmla="*/ 362750 h 362218"/>
                  <a:gd name="connsiteX13" fmla="*/ 156092 w 154546"/>
                  <a:gd name="connsiteY13" fmla="*/ 33836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546" h="362218">
                    <a:moveTo>
                      <a:pt x="156092" y="338360"/>
                    </a:moveTo>
                    <a:lnTo>
                      <a:pt x="142666" y="338360"/>
                    </a:lnTo>
                    <a:lnTo>
                      <a:pt x="69304" y="223030"/>
                    </a:lnTo>
                    <a:lnTo>
                      <a:pt x="69643" y="218635"/>
                    </a:lnTo>
                    <a:lnTo>
                      <a:pt x="84518" y="2270"/>
                    </a:lnTo>
                    <a:lnTo>
                      <a:pt x="51194" y="0"/>
                    </a:lnTo>
                    <a:lnTo>
                      <a:pt x="28688" y="326818"/>
                    </a:lnTo>
                    <a:lnTo>
                      <a:pt x="62012" y="329087"/>
                    </a:lnTo>
                    <a:lnTo>
                      <a:pt x="66503" y="264081"/>
                    </a:lnTo>
                    <a:lnTo>
                      <a:pt x="113785" y="338360"/>
                    </a:lnTo>
                    <a:lnTo>
                      <a:pt x="0" y="338360"/>
                    </a:lnTo>
                    <a:lnTo>
                      <a:pt x="0" y="362750"/>
                    </a:lnTo>
                    <a:lnTo>
                      <a:pt x="156092" y="362750"/>
                    </a:lnTo>
                    <a:lnTo>
                      <a:pt x="156092" y="338360"/>
                    </a:lnTo>
                    <a:close/>
                  </a:path>
                </a:pathLst>
              </a:custGeom>
              <a:solidFill>
                <a:srgbClr val="FFFFFF"/>
              </a:solidFill>
              <a:ln w="4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grpSp>
          <p:nvGrpSpPr>
            <p:cNvPr id="237" name="Group 236"/>
            <p:cNvGrpSpPr/>
            <p:nvPr/>
          </p:nvGrpSpPr>
          <p:grpSpPr>
            <a:xfrm>
              <a:off x="1036289" y="2407151"/>
              <a:ext cx="1481488" cy="305794"/>
              <a:chOff x="838201" y="3025734"/>
              <a:chExt cx="1481488" cy="305794"/>
            </a:xfrm>
          </p:grpSpPr>
          <p:sp>
            <p:nvSpPr>
              <p:cNvPr id="238" name="Rectangle 237"/>
              <p:cNvSpPr/>
              <p:nvPr/>
            </p:nvSpPr>
            <p:spPr>
              <a:xfrm>
                <a:off x="838201" y="3025734"/>
                <a:ext cx="1481488" cy="305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9" name="TextBox 238"/>
              <p:cNvSpPr txBox="1"/>
              <p:nvPr/>
            </p:nvSpPr>
            <p:spPr>
              <a:xfrm>
                <a:off x="1035510" y="3054528"/>
                <a:ext cx="108876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1820"/>
                    </a:solidFill>
                    <a:effectLst/>
                    <a:uLnTx/>
                    <a:uFillTx/>
                    <a:latin typeface="Arial" panose="020B0604020202020204"/>
                    <a:ea typeface="+mn-ea"/>
                    <a:cs typeface="+mn-cs"/>
                  </a:rPr>
                  <a:t>CUSTOMERS</a:t>
                </a:r>
              </a:p>
            </p:txBody>
          </p:sp>
        </p:grpSp>
      </p:grpSp>
      <p:grpSp>
        <p:nvGrpSpPr>
          <p:cNvPr id="248" name="Group 247"/>
          <p:cNvGrpSpPr/>
          <p:nvPr/>
        </p:nvGrpSpPr>
        <p:grpSpPr>
          <a:xfrm>
            <a:off x="1833508" y="3863919"/>
            <a:ext cx="1481488" cy="878666"/>
            <a:chOff x="1045189" y="4215853"/>
            <a:chExt cx="1481488" cy="878666"/>
          </a:xfrm>
        </p:grpSpPr>
        <p:sp>
          <p:nvSpPr>
            <p:cNvPr id="135" name="Oval 134"/>
            <p:cNvSpPr>
              <a:spLocks noChangeAspect="1"/>
            </p:cNvSpPr>
            <p:nvPr/>
          </p:nvSpPr>
          <p:spPr bwMode="gray">
            <a:xfrm>
              <a:off x="1359072" y="4215853"/>
              <a:ext cx="845113" cy="845113"/>
            </a:xfrm>
            <a:prstGeom prst="ellipse">
              <a:avLst/>
            </a:prstGeom>
            <a:solidFill>
              <a:srgbClr val="CC092F"/>
            </a:solidFill>
            <a:ln w="76200" cap="flat" cmpd="sng" algn="ctr">
              <a:noFill/>
              <a:prstDash val="solid"/>
            </a:ln>
            <a:effectLst/>
            <a:scene3d>
              <a:camera prst="orthographicFront">
                <a:rot lat="0" lon="0" rev="0"/>
              </a:camera>
              <a:lightRig rig="balanced" dir="t">
                <a:rot lat="0" lon="0" rev="8700000"/>
              </a:lightRig>
            </a:scene3d>
            <a:sp3d/>
          </p:spPr>
          <p:txBody>
            <a:bodyPr rtlCol="0" anchor="ct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Arial"/>
                <a:ea typeface="+mn-ea"/>
                <a:cs typeface="+mn-cs"/>
              </a:endParaRPr>
            </a:p>
          </p:txBody>
        </p:sp>
        <p:grpSp>
          <p:nvGrpSpPr>
            <p:cNvPr id="136" name="Group 135"/>
            <p:cNvGrpSpPr/>
            <p:nvPr/>
          </p:nvGrpSpPr>
          <p:grpSpPr>
            <a:xfrm>
              <a:off x="1607322" y="4319388"/>
              <a:ext cx="347558" cy="435492"/>
              <a:chOff x="10955603" y="3856302"/>
              <a:chExt cx="504532" cy="639952"/>
            </a:xfrm>
            <a:effectLst/>
          </p:grpSpPr>
          <p:sp>
            <p:nvSpPr>
              <p:cNvPr id="137" name="Freeform 77"/>
              <p:cNvSpPr>
                <a:spLocks/>
              </p:cNvSpPr>
              <p:nvPr/>
            </p:nvSpPr>
            <p:spPr bwMode="auto">
              <a:xfrm>
                <a:off x="11135282" y="4159717"/>
                <a:ext cx="138574" cy="336537"/>
              </a:xfrm>
              <a:custGeom>
                <a:avLst/>
                <a:gdLst>
                  <a:gd name="T0" fmla="*/ 22 w 42"/>
                  <a:gd name="T1" fmla="*/ 102 h 102"/>
                  <a:gd name="T2" fmla="*/ 20 w 42"/>
                  <a:gd name="T3" fmla="*/ 100 h 102"/>
                  <a:gd name="T4" fmla="*/ 18 w 42"/>
                  <a:gd name="T5" fmla="*/ 96 h 102"/>
                  <a:gd name="T6" fmla="*/ 10 w 42"/>
                  <a:gd name="T7" fmla="*/ 78 h 102"/>
                  <a:gd name="T8" fmla="*/ 0 w 42"/>
                  <a:gd name="T9" fmla="*/ 60 h 102"/>
                  <a:gd name="T10" fmla="*/ 0 w 42"/>
                  <a:gd name="T11" fmla="*/ 58 h 102"/>
                  <a:gd name="T12" fmla="*/ 0 w 42"/>
                  <a:gd name="T13" fmla="*/ 58 h 102"/>
                  <a:gd name="T14" fmla="*/ 0 w 42"/>
                  <a:gd name="T15" fmla="*/ 58 h 102"/>
                  <a:gd name="T16" fmla="*/ 0 w 42"/>
                  <a:gd name="T17" fmla="*/ 56 h 102"/>
                  <a:gd name="T18" fmla="*/ 18 w 42"/>
                  <a:gd name="T19" fmla="*/ 6 h 102"/>
                  <a:gd name="T20" fmla="*/ 20 w 42"/>
                  <a:gd name="T21" fmla="*/ 2 h 102"/>
                  <a:gd name="T22" fmla="*/ 22 w 42"/>
                  <a:gd name="T23" fmla="*/ 0 h 102"/>
                  <a:gd name="T24" fmla="*/ 22 w 42"/>
                  <a:gd name="T25" fmla="*/ 2 h 102"/>
                  <a:gd name="T26" fmla="*/ 24 w 42"/>
                  <a:gd name="T27" fmla="*/ 6 h 102"/>
                  <a:gd name="T28" fmla="*/ 42 w 42"/>
                  <a:gd name="T29" fmla="*/ 56 h 102"/>
                  <a:gd name="T30" fmla="*/ 42 w 42"/>
                  <a:gd name="T31" fmla="*/ 58 h 102"/>
                  <a:gd name="T32" fmla="*/ 42 w 42"/>
                  <a:gd name="T33" fmla="*/ 58 h 102"/>
                  <a:gd name="T34" fmla="*/ 42 w 42"/>
                  <a:gd name="T35" fmla="*/ 58 h 102"/>
                  <a:gd name="T36" fmla="*/ 42 w 42"/>
                  <a:gd name="T37" fmla="*/ 60 h 102"/>
                  <a:gd name="T38" fmla="*/ 32 w 42"/>
                  <a:gd name="T39" fmla="*/ 78 h 102"/>
                  <a:gd name="T40" fmla="*/ 24 w 42"/>
                  <a:gd name="T41" fmla="*/ 96 h 102"/>
                  <a:gd name="T42" fmla="*/ 22 w 42"/>
                  <a:gd name="T43" fmla="*/ 100 h 102"/>
                  <a:gd name="T44" fmla="*/ 22 w 42"/>
                  <a:gd name="T45" fmla="*/ 102 h 102"/>
                  <a:gd name="T46" fmla="*/ 22 w 42"/>
                  <a:gd name="T4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102">
                    <a:moveTo>
                      <a:pt x="22" y="102"/>
                    </a:moveTo>
                    <a:lnTo>
                      <a:pt x="20" y="100"/>
                    </a:lnTo>
                    <a:lnTo>
                      <a:pt x="18" y="96"/>
                    </a:lnTo>
                    <a:lnTo>
                      <a:pt x="10" y="78"/>
                    </a:lnTo>
                    <a:lnTo>
                      <a:pt x="0" y="60"/>
                    </a:lnTo>
                    <a:lnTo>
                      <a:pt x="0" y="58"/>
                    </a:lnTo>
                    <a:lnTo>
                      <a:pt x="0" y="58"/>
                    </a:lnTo>
                    <a:lnTo>
                      <a:pt x="0" y="58"/>
                    </a:lnTo>
                    <a:lnTo>
                      <a:pt x="0" y="56"/>
                    </a:lnTo>
                    <a:lnTo>
                      <a:pt x="18" y="6"/>
                    </a:lnTo>
                    <a:lnTo>
                      <a:pt x="20" y="2"/>
                    </a:lnTo>
                    <a:lnTo>
                      <a:pt x="22" y="0"/>
                    </a:lnTo>
                    <a:lnTo>
                      <a:pt x="22" y="2"/>
                    </a:lnTo>
                    <a:lnTo>
                      <a:pt x="24" y="6"/>
                    </a:lnTo>
                    <a:lnTo>
                      <a:pt x="42" y="56"/>
                    </a:lnTo>
                    <a:lnTo>
                      <a:pt x="42" y="58"/>
                    </a:lnTo>
                    <a:lnTo>
                      <a:pt x="42" y="58"/>
                    </a:lnTo>
                    <a:lnTo>
                      <a:pt x="42" y="58"/>
                    </a:lnTo>
                    <a:lnTo>
                      <a:pt x="42" y="60"/>
                    </a:lnTo>
                    <a:lnTo>
                      <a:pt x="32" y="78"/>
                    </a:lnTo>
                    <a:lnTo>
                      <a:pt x="24" y="96"/>
                    </a:lnTo>
                    <a:lnTo>
                      <a:pt x="22" y="100"/>
                    </a:lnTo>
                    <a:lnTo>
                      <a:pt x="22" y="102"/>
                    </a:lnTo>
                    <a:lnTo>
                      <a:pt x="22"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138" name="Freeform 79"/>
              <p:cNvSpPr>
                <a:spLocks/>
              </p:cNvSpPr>
              <p:nvPr/>
            </p:nvSpPr>
            <p:spPr bwMode="auto">
              <a:xfrm>
                <a:off x="11242376" y="4166316"/>
                <a:ext cx="217759" cy="323339"/>
              </a:xfrm>
              <a:custGeom>
                <a:avLst/>
                <a:gdLst>
                  <a:gd name="T0" fmla="*/ 52 w 66"/>
                  <a:gd name="T1" fmla="*/ 98 h 98"/>
                  <a:gd name="T2" fmla="*/ 2 w 66"/>
                  <a:gd name="T3" fmla="*/ 98 h 98"/>
                  <a:gd name="T4" fmla="*/ 0 w 66"/>
                  <a:gd name="T5" fmla="*/ 98 h 98"/>
                  <a:gd name="T6" fmla="*/ 2 w 66"/>
                  <a:gd name="T7" fmla="*/ 96 h 98"/>
                  <a:gd name="T8" fmla="*/ 14 w 66"/>
                  <a:gd name="T9" fmla="*/ 62 h 98"/>
                  <a:gd name="T10" fmla="*/ 38 w 66"/>
                  <a:gd name="T11" fmla="*/ 2 h 98"/>
                  <a:gd name="T12" fmla="*/ 38 w 66"/>
                  <a:gd name="T13" fmla="*/ 0 h 98"/>
                  <a:gd name="T14" fmla="*/ 38 w 66"/>
                  <a:gd name="T15" fmla="*/ 0 h 98"/>
                  <a:gd name="T16" fmla="*/ 52 w 66"/>
                  <a:gd name="T17" fmla="*/ 0 h 98"/>
                  <a:gd name="T18" fmla="*/ 52 w 66"/>
                  <a:gd name="T19" fmla="*/ 0 h 98"/>
                  <a:gd name="T20" fmla="*/ 56 w 66"/>
                  <a:gd name="T21" fmla="*/ 2 h 98"/>
                  <a:gd name="T22" fmla="*/ 62 w 66"/>
                  <a:gd name="T23" fmla="*/ 6 h 98"/>
                  <a:gd name="T24" fmla="*/ 64 w 66"/>
                  <a:gd name="T25" fmla="*/ 10 h 98"/>
                  <a:gd name="T26" fmla="*/ 66 w 66"/>
                  <a:gd name="T27" fmla="*/ 16 h 98"/>
                  <a:gd name="T28" fmla="*/ 66 w 66"/>
                  <a:gd name="T29" fmla="*/ 84 h 98"/>
                  <a:gd name="T30" fmla="*/ 66 w 66"/>
                  <a:gd name="T31" fmla="*/ 84 h 98"/>
                  <a:gd name="T32" fmla="*/ 64 w 66"/>
                  <a:gd name="T33" fmla="*/ 90 h 98"/>
                  <a:gd name="T34" fmla="*/ 62 w 66"/>
                  <a:gd name="T35" fmla="*/ 94 h 98"/>
                  <a:gd name="T36" fmla="*/ 56 w 66"/>
                  <a:gd name="T37" fmla="*/ 96 h 98"/>
                  <a:gd name="T38" fmla="*/ 52 w 66"/>
                  <a:gd name="T39" fmla="*/ 98 h 98"/>
                  <a:gd name="T40" fmla="*/ 52 w 66"/>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98">
                    <a:moveTo>
                      <a:pt x="52" y="98"/>
                    </a:moveTo>
                    <a:lnTo>
                      <a:pt x="2" y="98"/>
                    </a:lnTo>
                    <a:lnTo>
                      <a:pt x="0" y="98"/>
                    </a:lnTo>
                    <a:lnTo>
                      <a:pt x="2" y="96"/>
                    </a:lnTo>
                    <a:lnTo>
                      <a:pt x="14" y="62"/>
                    </a:lnTo>
                    <a:lnTo>
                      <a:pt x="38" y="2"/>
                    </a:lnTo>
                    <a:lnTo>
                      <a:pt x="38" y="0"/>
                    </a:lnTo>
                    <a:lnTo>
                      <a:pt x="38" y="0"/>
                    </a:lnTo>
                    <a:lnTo>
                      <a:pt x="52" y="0"/>
                    </a:lnTo>
                    <a:lnTo>
                      <a:pt x="52" y="0"/>
                    </a:lnTo>
                    <a:lnTo>
                      <a:pt x="56" y="2"/>
                    </a:lnTo>
                    <a:lnTo>
                      <a:pt x="62" y="6"/>
                    </a:lnTo>
                    <a:lnTo>
                      <a:pt x="64" y="10"/>
                    </a:lnTo>
                    <a:lnTo>
                      <a:pt x="66" y="16"/>
                    </a:lnTo>
                    <a:lnTo>
                      <a:pt x="66" y="84"/>
                    </a:lnTo>
                    <a:lnTo>
                      <a:pt x="66" y="84"/>
                    </a:lnTo>
                    <a:lnTo>
                      <a:pt x="64" y="90"/>
                    </a:lnTo>
                    <a:lnTo>
                      <a:pt x="62" y="94"/>
                    </a:lnTo>
                    <a:lnTo>
                      <a:pt x="56" y="96"/>
                    </a:lnTo>
                    <a:lnTo>
                      <a:pt x="52" y="98"/>
                    </a:lnTo>
                    <a:lnTo>
                      <a:pt x="52"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139" name="Freeform 80"/>
              <p:cNvSpPr>
                <a:spLocks/>
              </p:cNvSpPr>
              <p:nvPr/>
            </p:nvSpPr>
            <p:spPr bwMode="auto">
              <a:xfrm>
                <a:off x="10955603" y="4166316"/>
                <a:ext cx="211160" cy="323339"/>
              </a:xfrm>
              <a:custGeom>
                <a:avLst/>
                <a:gdLst>
                  <a:gd name="T0" fmla="*/ 64 w 64"/>
                  <a:gd name="T1" fmla="*/ 98 h 98"/>
                  <a:gd name="T2" fmla="*/ 62 w 64"/>
                  <a:gd name="T3" fmla="*/ 98 h 98"/>
                  <a:gd name="T4" fmla="*/ 14 w 64"/>
                  <a:gd name="T5" fmla="*/ 98 h 98"/>
                  <a:gd name="T6" fmla="*/ 14 w 64"/>
                  <a:gd name="T7" fmla="*/ 98 h 98"/>
                  <a:gd name="T8" fmla="*/ 10 w 64"/>
                  <a:gd name="T9" fmla="*/ 96 h 98"/>
                  <a:gd name="T10" fmla="*/ 4 w 64"/>
                  <a:gd name="T11" fmla="*/ 94 h 98"/>
                  <a:gd name="T12" fmla="*/ 2 w 64"/>
                  <a:gd name="T13" fmla="*/ 90 h 98"/>
                  <a:gd name="T14" fmla="*/ 0 w 64"/>
                  <a:gd name="T15" fmla="*/ 84 h 98"/>
                  <a:gd name="T16" fmla="*/ 0 w 64"/>
                  <a:gd name="T17" fmla="*/ 16 h 98"/>
                  <a:gd name="T18" fmla="*/ 0 w 64"/>
                  <a:gd name="T19" fmla="*/ 16 h 98"/>
                  <a:gd name="T20" fmla="*/ 2 w 64"/>
                  <a:gd name="T21" fmla="*/ 10 h 98"/>
                  <a:gd name="T22" fmla="*/ 4 w 64"/>
                  <a:gd name="T23" fmla="*/ 6 h 98"/>
                  <a:gd name="T24" fmla="*/ 10 w 64"/>
                  <a:gd name="T25" fmla="*/ 2 h 98"/>
                  <a:gd name="T26" fmla="*/ 14 w 64"/>
                  <a:gd name="T27" fmla="*/ 0 h 98"/>
                  <a:gd name="T28" fmla="*/ 26 w 64"/>
                  <a:gd name="T29" fmla="*/ 0 h 98"/>
                  <a:gd name="T30" fmla="*/ 26 w 64"/>
                  <a:gd name="T31" fmla="*/ 0 h 98"/>
                  <a:gd name="T32" fmla="*/ 26 w 64"/>
                  <a:gd name="T33" fmla="*/ 2 h 98"/>
                  <a:gd name="T34" fmla="*/ 50 w 64"/>
                  <a:gd name="T35" fmla="*/ 62 h 98"/>
                  <a:gd name="T36" fmla="*/ 62 w 64"/>
                  <a:gd name="T37" fmla="*/ 96 h 98"/>
                  <a:gd name="T38" fmla="*/ 64 w 64"/>
                  <a:gd name="T39" fmla="*/ 98 h 98"/>
                  <a:gd name="T40" fmla="*/ 64 w 6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98">
                    <a:moveTo>
                      <a:pt x="64" y="98"/>
                    </a:moveTo>
                    <a:lnTo>
                      <a:pt x="62" y="98"/>
                    </a:lnTo>
                    <a:lnTo>
                      <a:pt x="14" y="98"/>
                    </a:lnTo>
                    <a:lnTo>
                      <a:pt x="14" y="98"/>
                    </a:lnTo>
                    <a:lnTo>
                      <a:pt x="10" y="96"/>
                    </a:lnTo>
                    <a:lnTo>
                      <a:pt x="4" y="94"/>
                    </a:lnTo>
                    <a:lnTo>
                      <a:pt x="2" y="90"/>
                    </a:lnTo>
                    <a:lnTo>
                      <a:pt x="0" y="84"/>
                    </a:lnTo>
                    <a:lnTo>
                      <a:pt x="0" y="16"/>
                    </a:lnTo>
                    <a:lnTo>
                      <a:pt x="0" y="16"/>
                    </a:lnTo>
                    <a:lnTo>
                      <a:pt x="2" y="10"/>
                    </a:lnTo>
                    <a:lnTo>
                      <a:pt x="4" y="6"/>
                    </a:lnTo>
                    <a:lnTo>
                      <a:pt x="10" y="2"/>
                    </a:lnTo>
                    <a:lnTo>
                      <a:pt x="14" y="0"/>
                    </a:lnTo>
                    <a:lnTo>
                      <a:pt x="26" y="0"/>
                    </a:lnTo>
                    <a:lnTo>
                      <a:pt x="26" y="0"/>
                    </a:lnTo>
                    <a:lnTo>
                      <a:pt x="26" y="2"/>
                    </a:lnTo>
                    <a:lnTo>
                      <a:pt x="50" y="62"/>
                    </a:lnTo>
                    <a:lnTo>
                      <a:pt x="62" y="96"/>
                    </a:lnTo>
                    <a:lnTo>
                      <a:pt x="64" y="98"/>
                    </a:lnTo>
                    <a:lnTo>
                      <a:pt x="64"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140" name="Oval 139"/>
              <p:cNvSpPr>
                <a:spLocks noChangeAspect="1"/>
              </p:cNvSpPr>
              <p:nvPr/>
            </p:nvSpPr>
            <p:spPr>
              <a:xfrm>
                <a:off x="11067410" y="3856302"/>
                <a:ext cx="274320" cy="274320"/>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Arial"/>
                  <a:ea typeface="+mn-ea"/>
                  <a:cs typeface="+mn-cs"/>
                </a:endParaRPr>
              </a:p>
            </p:txBody>
          </p:sp>
        </p:grpSp>
        <p:grpSp>
          <p:nvGrpSpPr>
            <p:cNvPr id="240" name="Group 239"/>
            <p:cNvGrpSpPr/>
            <p:nvPr/>
          </p:nvGrpSpPr>
          <p:grpSpPr>
            <a:xfrm>
              <a:off x="1045189" y="4788725"/>
              <a:ext cx="1481488" cy="305794"/>
              <a:chOff x="838201" y="3025734"/>
              <a:chExt cx="1481488" cy="305794"/>
            </a:xfrm>
          </p:grpSpPr>
          <p:sp>
            <p:nvSpPr>
              <p:cNvPr id="241" name="Rectangle 240"/>
              <p:cNvSpPr/>
              <p:nvPr/>
            </p:nvSpPr>
            <p:spPr>
              <a:xfrm>
                <a:off x="838201" y="3025734"/>
                <a:ext cx="1481488" cy="305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2" name="TextBox 241"/>
              <p:cNvSpPr txBox="1"/>
              <p:nvPr/>
            </p:nvSpPr>
            <p:spPr>
              <a:xfrm>
                <a:off x="1093260" y="3054528"/>
                <a:ext cx="96532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1820"/>
                    </a:solidFill>
                    <a:effectLst/>
                    <a:uLnTx/>
                    <a:uFillTx/>
                    <a:latin typeface="Arial" panose="020B0604020202020204"/>
                    <a:ea typeface="+mn-ea"/>
                    <a:cs typeface="+mn-cs"/>
                  </a:rPr>
                  <a:t>PARTNERS</a:t>
                </a:r>
              </a:p>
            </p:txBody>
          </p:sp>
        </p:grpSp>
      </p:grpSp>
      <p:grpSp>
        <p:nvGrpSpPr>
          <p:cNvPr id="247" name="Group 246"/>
          <p:cNvGrpSpPr/>
          <p:nvPr/>
        </p:nvGrpSpPr>
        <p:grpSpPr>
          <a:xfrm>
            <a:off x="1808088" y="2886500"/>
            <a:ext cx="1481488" cy="887058"/>
            <a:chOff x="1057316" y="3011593"/>
            <a:chExt cx="1481488" cy="887058"/>
          </a:xfrm>
        </p:grpSpPr>
        <p:sp>
          <p:nvSpPr>
            <p:cNvPr id="191" name="Oval 190"/>
            <p:cNvSpPr>
              <a:spLocks noChangeAspect="1"/>
            </p:cNvSpPr>
            <p:nvPr/>
          </p:nvSpPr>
          <p:spPr bwMode="gray">
            <a:xfrm>
              <a:off x="1359072" y="3011593"/>
              <a:ext cx="845113" cy="845113"/>
            </a:xfrm>
            <a:prstGeom prst="ellipse">
              <a:avLst/>
            </a:prstGeom>
            <a:solidFill>
              <a:srgbClr val="CC092F"/>
            </a:solidFill>
            <a:ln w="76200" cap="flat" cmpd="sng" algn="ctr">
              <a:noFill/>
              <a:prstDash val="solid"/>
            </a:ln>
            <a:effectLst/>
            <a:scene3d>
              <a:camera prst="orthographicFront">
                <a:rot lat="0" lon="0" rev="0"/>
              </a:camera>
              <a:lightRig rig="balanced" dir="t">
                <a:rot lat="0" lon="0" rev="8700000"/>
              </a:lightRig>
            </a:scene3d>
            <a:sp3d/>
          </p:spPr>
          <p:txBody>
            <a:bodyPr rtlCol="0" anchor="ct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Arial"/>
                <a:ea typeface="+mn-ea"/>
                <a:cs typeface="+mn-cs"/>
              </a:endParaRPr>
            </a:p>
          </p:txBody>
        </p:sp>
        <p:grpSp>
          <p:nvGrpSpPr>
            <p:cNvPr id="192" name="GUI Interface"/>
            <p:cNvGrpSpPr>
              <a:grpSpLocks noChangeAspect="1"/>
            </p:cNvGrpSpPr>
            <p:nvPr/>
          </p:nvGrpSpPr>
          <p:grpSpPr>
            <a:xfrm>
              <a:off x="1484202" y="3147172"/>
              <a:ext cx="563409" cy="413879"/>
              <a:chOff x="9128125" y="-1195388"/>
              <a:chExt cx="1004888" cy="738188"/>
            </a:xfrm>
            <a:solidFill>
              <a:sysClr val="window" lastClr="FFFFFF"/>
            </a:solidFill>
          </p:grpSpPr>
          <p:sp>
            <p:nvSpPr>
              <p:cNvPr id="193" name="Freeform 51"/>
              <p:cNvSpPr>
                <a:spLocks/>
              </p:cNvSpPr>
              <p:nvPr/>
            </p:nvSpPr>
            <p:spPr bwMode="auto">
              <a:xfrm>
                <a:off x="9950450" y="-550863"/>
                <a:ext cx="90488" cy="26988"/>
              </a:xfrm>
              <a:custGeom>
                <a:avLst/>
                <a:gdLst>
                  <a:gd name="T0" fmla="*/ 42 w 51"/>
                  <a:gd name="T1" fmla="*/ 0 h 15"/>
                  <a:gd name="T2" fmla="*/ 9 w 51"/>
                  <a:gd name="T3" fmla="*/ 0 h 15"/>
                  <a:gd name="T4" fmla="*/ 0 w 51"/>
                  <a:gd name="T5" fmla="*/ 8 h 15"/>
                  <a:gd name="T6" fmla="*/ 9 w 51"/>
                  <a:gd name="T7" fmla="*/ 15 h 15"/>
                  <a:gd name="T8" fmla="*/ 42 w 51"/>
                  <a:gd name="T9" fmla="*/ 15 h 15"/>
                  <a:gd name="T10" fmla="*/ 51 w 51"/>
                  <a:gd name="T11" fmla="*/ 8 h 15"/>
                  <a:gd name="T12" fmla="*/ 42 w 5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51" h="15">
                    <a:moveTo>
                      <a:pt x="42" y="0"/>
                    </a:moveTo>
                    <a:cubicBezTo>
                      <a:pt x="9" y="0"/>
                      <a:pt x="9" y="0"/>
                      <a:pt x="9" y="0"/>
                    </a:cubicBezTo>
                    <a:cubicBezTo>
                      <a:pt x="3" y="0"/>
                      <a:pt x="0" y="2"/>
                      <a:pt x="0" y="8"/>
                    </a:cubicBezTo>
                    <a:cubicBezTo>
                      <a:pt x="0" y="12"/>
                      <a:pt x="3" y="15"/>
                      <a:pt x="9" y="15"/>
                    </a:cubicBezTo>
                    <a:cubicBezTo>
                      <a:pt x="42" y="15"/>
                      <a:pt x="42" y="15"/>
                      <a:pt x="42" y="15"/>
                    </a:cubicBezTo>
                    <a:cubicBezTo>
                      <a:pt x="47" y="15"/>
                      <a:pt x="51" y="12"/>
                      <a:pt x="51" y="8"/>
                    </a:cubicBezTo>
                    <a:cubicBezTo>
                      <a:pt x="51" y="2"/>
                      <a:pt x="47"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94" name="Freeform 52"/>
              <p:cNvSpPr>
                <a:spLocks/>
              </p:cNvSpPr>
              <p:nvPr/>
            </p:nvSpPr>
            <p:spPr bwMode="auto">
              <a:xfrm>
                <a:off x="9585325" y="-550863"/>
                <a:ext cx="92075" cy="26988"/>
              </a:xfrm>
              <a:custGeom>
                <a:avLst/>
                <a:gdLst>
                  <a:gd name="T0" fmla="*/ 43 w 51"/>
                  <a:gd name="T1" fmla="*/ 0 h 15"/>
                  <a:gd name="T2" fmla="*/ 9 w 51"/>
                  <a:gd name="T3" fmla="*/ 0 h 15"/>
                  <a:gd name="T4" fmla="*/ 0 w 51"/>
                  <a:gd name="T5" fmla="*/ 8 h 15"/>
                  <a:gd name="T6" fmla="*/ 9 w 51"/>
                  <a:gd name="T7" fmla="*/ 15 h 15"/>
                  <a:gd name="T8" fmla="*/ 43 w 51"/>
                  <a:gd name="T9" fmla="*/ 15 h 15"/>
                  <a:gd name="T10" fmla="*/ 51 w 51"/>
                  <a:gd name="T11" fmla="*/ 8 h 15"/>
                  <a:gd name="T12" fmla="*/ 43 w 5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51" h="15">
                    <a:moveTo>
                      <a:pt x="43" y="0"/>
                    </a:moveTo>
                    <a:cubicBezTo>
                      <a:pt x="9" y="0"/>
                      <a:pt x="9" y="0"/>
                      <a:pt x="9" y="0"/>
                    </a:cubicBezTo>
                    <a:cubicBezTo>
                      <a:pt x="4" y="0"/>
                      <a:pt x="0" y="2"/>
                      <a:pt x="0" y="8"/>
                    </a:cubicBezTo>
                    <a:cubicBezTo>
                      <a:pt x="0" y="12"/>
                      <a:pt x="4" y="15"/>
                      <a:pt x="9" y="15"/>
                    </a:cubicBezTo>
                    <a:cubicBezTo>
                      <a:pt x="43" y="15"/>
                      <a:pt x="43" y="15"/>
                      <a:pt x="43" y="15"/>
                    </a:cubicBezTo>
                    <a:cubicBezTo>
                      <a:pt x="48" y="15"/>
                      <a:pt x="51" y="12"/>
                      <a:pt x="51" y="8"/>
                    </a:cubicBezTo>
                    <a:cubicBezTo>
                      <a:pt x="51" y="2"/>
                      <a:pt x="48"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95" name="Freeform 53"/>
              <p:cNvSpPr>
                <a:spLocks/>
              </p:cNvSpPr>
              <p:nvPr/>
            </p:nvSpPr>
            <p:spPr bwMode="auto">
              <a:xfrm>
                <a:off x="9831388" y="-550863"/>
                <a:ext cx="90488" cy="26988"/>
              </a:xfrm>
              <a:custGeom>
                <a:avLst/>
                <a:gdLst>
                  <a:gd name="T0" fmla="*/ 41 w 50"/>
                  <a:gd name="T1" fmla="*/ 0 h 15"/>
                  <a:gd name="T2" fmla="*/ 7 w 50"/>
                  <a:gd name="T3" fmla="*/ 0 h 15"/>
                  <a:gd name="T4" fmla="*/ 0 w 50"/>
                  <a:gd name="T5" fmla="*/ 8 h 15"/>
                  <a:gd name="T6" fmla="*/ 7 w 50"/>
                  <a:gd name="T7" fmla="*/ 15 h 15"/>
                  <a:gd name="T8" fmla="*/ 41 w 50"/>
                  <a:gd name="T9" fmla="*/ 15 h 15"/>
                  <a:gd name="T10" fmla="*/ 50 w 50"/>
                  <a:gd name="T11" fmla="*/ 8 h 15"/>
                  <a:gd name="T12" fmla="*/ 41 w 5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50" h="15">
                    <a:moveTo>
                      <a:pt x="41" y="0"/>
                    </a:moveTo>
                    <a:cubicBezTo>
                      <a:pt x="7" y="0"/>
                      <a:pt x="7" y="0"/>
                      <a:pt x="7" y="0"/>
                    </a:cubicBezTo>
                    <a:cubicBezTo>
                      <a:pt x="3" y="0"/>
                      <a:pt x="0" y="2"/>
                      <a:pt x="0" y="8"/>
                    </a:cubicBezTo>
                    <a:cubicBezTo>
                      <a:pt x="0" y="12"/>
                      <a:pt x="3" y="15"/>
                      <a:pt x="7" y="15"/>
                    </a:cubicBezTo>
                    <a:cubicBezTo>
                      <a:pt x="41" y="15"/>
                      <a:pt x="41" y="15"/>
                      <a:pt x="41" y="15"/>
                    </a:cubicBezTo>
                    <a:cubicBezTo>
                      <a:pt x="45" y="15"/>
                      <a:pt x="50" y="12"/>
                      <a:pt x="50" y="8"/>
                    </a:cubicBezTo>
                    <a:cubicBezTo>
                      <a:pt x="50" y="2"/>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96" name="Freeform 54"/>
              <p:cNvSpPr>
                <a:spLocks/>
              </p:cNvSpPr>
              <p:nvPr/>
            </p:nvSpPr>
            <p:spPr bwMode="auto">
              <a:xfrm>
                <a:off x="9705975" y="-550863"/>
                <a:ext cx="88900" cy="26988"/>
              </a:xfrm>
              <a:custGeom>
                <a:avLst/>
                <a:gdLst>
                  <a:gd name="T0" fmla="*/ 43 w 50"/>
                  <a:gd name="T1" fmla="*/ 0 h 15"/>
                  <a:gd name="T2" fmla="*/ 9 w 50"/>
                  <a:gd name="T3" fmla="*/ 0 h 15"/>
                  <a:gd name="T4" fmla="*/ 0 w 50"/>
                  <a:gd name="T5" fmla="*/ 8 h 15"/>
                  <a:gd name="T6" fmla="*/ 9 w 50"/>
                  <a:gd name="T7" fmla="*/ 15 h 15"/>
                  <a:gd name="T8" fmla="*/ 43 w 50"/>
                  <a:gd name="T9" fmla="*/ 15 h 15"/>
                  <a:gd name="T10" fmla="*/ 50 w 50"/>
                  <a:gd name="T11" fmla="*/ 8 h 15"/>
                  <a:gd name="T12" fmla="*/ 43 w 5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50" h="15">
                    <a:moveTo>
                      <a:pt x="43" y="0"/>
                    </a:moveTo>
                    <a:cubicBezTo>
                      <a:pt x="9" y="0"/>
                      <a:pt x="9" y="0"/>
                      <a:pt x="9" y="0"/>
                    </a:cubicBezTo>
                    <a:cubicBezTo>
                      <a:pt x="5" y="0"/>
                      <a:pt x="0" y="2"/>
                      <a:pt x="0" y="8"/>
                    </a:cubicBezTo>
                    <a:cubicBezTo>
                      <a:pt x="0" y="12"/>
                      <a:pt x="5" y="15"/>
                      <a:pt x="9" y="15"/>
                    </a:cubicBezTo>
                    <a:cubicBezTo>
                      <a:pt x="43" y="15"/>
                      <a:pt x="43" y="15"/>
                      <a:pt x="43" y="15"/>
                    </a:cubicBezTo>
                    <a:cubicBezTo>
                      <a:pt x="47" y="15"/>
                      <a:pt x="50" y="12"/>
                      <a:pt x="50" y="8"/>
                    </a:cubicBezTo>
                    <a:cubicBezTo>
                      <a:pt x="50" y="2"/>
                      <a:pt x="47"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97" name="Freeform 55"/>
              <p:cNvSpPr>
                <a:spLocks/>
              </p:cNvSpPr>
              <p:nvPr/>
            </p:nvSpPr>
            <p:spPr bwMode="auto">
              <a:xfrm>
                <a:off x="10072688" y="-585788"/>
                <a:ext cx="60325" cy="61913"/>
              </a:xfrm>
              <a:custGeom>
                <a:avLst/>
                <a:gdLst>
                  <a:gd name="T0" fmla="*/ 26 w 34"/>
                  <a:gd name="T1" fmla="*/ 0 h 34"/>
                  <a:gd name="T2" fmla="*/ 18 w 34"/>
                  <a:gd name="T3" fmla="*/ 9 h 34"/>
                  <a:gd name="T4" fmla="*/ 18 w 34"/>
                  <a:gd name="T5" fmla="*/ 18 h 34"/>
                  <a:gd name="T6" fmla="*/ 8 w 34"/>
                  <a:gd name="T7" fmla="*/ 18 h 34"/>
                  <a:gd name="T8" fmla="*/ 0 w 34"/>
                  <a:gd name="T9" fmla="*/ 27 h 34"/>
                  <a:gd name="T10" fmla="*/ 8 w 34"/>
                  <a:gd name="T11" fmla="*/ 34 h 34"/>
                  <a:gd name="T12" fmla="*/ 26 w 34"/>
                  <a:gd name="T13" fmla="*/ 34 h 34"/>
                  <a:gd name="T14" fmla="*/ 34 w 34"/>
                  <a:gd name="T15" fmla="*/ 27 h 34"/>
                  <a:gd name="T16" fmla="*/ 34 w 34"/>
                  <a:gd name="T17" fmla="*/ 9 h 34"/>
                  <a:gd name="T18" fmla="*/ 26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26" y="0"/>
                    </a:moveTo>
                    <a:cubicBezTo>
                      <a:pt x="21" y="0"/>
                      <a:pt x="18" y="5"/>
                      <a:pt x="18" y="9"/>
                    </a:cubicBezTo>
                    <a:cubicBezTo>
                      <a:pt x="18" y="18"/>
                      <a:pt x="18" y="18"/>
                      <a:pt x="18" y="18"/>
                    </a:cubicBezTo>
                    <a:cubicBezTo>
                      <a:pt x="8" y="18"/>
                      <a:pt x="8" y="18"/>
                      <a:pt x="8" y="18"/>
                    </a:cubicBezTo>
                    <a:cubicBezTo>
                      <a:pt x="4" y="18"/>
                      <a:pt x="0" y="21"/>
                      <a:pt x="0" y="27"/>
                    </a:cubicBezTo>
                    <a:cubicBezTo>
                      <a:pt x="0" y="31"/>
                      <a:pt x="4" y="34"/>
                      <a:pt x="8" y="34"/>
                    </a:cubicBezTo>
                    <a:cubicBezTo>
                      <a:pt x="26" y="34"/>
                      <a:pt x="26" y="34"/>
                      <a:pt x="26" y="34"/>
                    </a:cubicBezTo>
                    <a:cubicBezTo>
                      <a:pt x="31" y="34"/>
                      <a:pt x="34" y="31"/>
                      <a:pt x="34" y="27"/>
                    </a:cubicBezTo>
                    <a:cubicBezTo>
                      <a:pt x="34" y="9"/>
                      <a:pt x="34" y="9"/>
                      <a:pt x="34" y="9"/>
                    </a:cubicBezTo>
                    <a:cubicBezTo>
                      <a:pt x="34" y="5"/>
                      <a:pt x="31"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98" name="Freeform 56"/>
              <p:cNvSpPr>
                <a:spLocks/>
              </p:cNvSpPr>
              <p:nvPr/>
            </p:nvSpPr>
            <p:spPr bwMode="auto">
              <a:xfrm>
                <a:off x="10106025" y="-969963"/>
                <a:ext cx="26988" cy="92075"/>
              </a:xfrm>
              <a:custGeom>
                <a:avLst/>
                <a:gdLst>
                  <a:gd name="T0" fmla="*/ 7 w 15"/>
                  <a:gd name="T1" fmla="*/ 0 h 51"/>
                  <a:gd name="T2" fmla="*/ 0 w 15"/>
                  <a:gd name="T3" fmla="*/ 7 h 51"/>
                  <a:gd name="T4" fmla="*/ 0 w 15"/>
                  <a:gd name="T5" fmla="*/ 43 h 51"/>
                  <a:gd name="T6" fmla="*/ 7 w 15"/>
                  <a:gd name="T7" fmla="*/ 51 h 51"/>
                  <a:gd name="T8" fmla="*/ 15 w 15"/>
                  <a:gd name="T9" fmla="*/ 43 h 51"/>
                  <a:gd name="T10" fmla="*/ 15 w 15"/>
                  <a:gd name="T11" fmla="*/ 7 h 51"/>
                  <a:gd name="T12" fmla="*/ 7 w 1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15" h="51">
                    <a:moveTo>
                      <a:pt x="7" y="0"/>
                    </a:moveTo>
                    <a:cubicBezTo>
                      <a:pt x="3" y="0"/>
                      <a:pt x="0" y="3"/>
                      <a:pt x="0" y="7"/>
                    </a:cubicBezTo>
                    <a:cubicBezTo>
                      <a:pt x="0" y="43"/>
                      <a:pt x="0" y="43"/>
                      <a:pt x="0" y="43"/>
                    </a:cubicBezTo>
                    <a:cubicBezTo>
                      <a:pt x="0" y="47"/>
                      <a:pt x="3" y="51"/>
                      <a:pt x="7" y="51"/>
                    </a:cubicBezTo>
                    <a:cubicBezTo>
                      <a:pt x="13" y="51"/>
                      <a:pt x="15" y="47"/>
                      <a:pt x="15" y="43"/>
                    </a:cubicBezTo>
                    <a:cubicBezTo>
                      <a:pt x="15" y="7"/>
                      <a:pt x="15" y="7"/>
                      <a:pt x="15" y="7"/>
                    </a:cubicBezTo>
                    <a:cubicBezTo>
                      <a:pt x="15" y="3"/>
                      <a:pt x="13"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199" name="Freeform 57"/>
              <p:cNvSpPr>
                <a:spLocks/>
              </p:cNvSpPr>
              <p:nvPr/>
            </p:nvSpPr>
            <p:spPr bwMode="auto">
              <a:xfrm>
                <a:off x="10106025" y="-1096963"/>
                <a:ext cx="26988" cy="93663"/>
              </a:xfrm>
              <a:custGeom>
                <a:avLst/>
                <a:gdLst>
                  <a:gd name="T0" fmla="*/ 7 w 15"/>
                  <a:gd name="T1" fmla="*/ 0 h 52"/>
                  <a:gd name="T2" fmla="*/ 0 w 15"/>
                  <a:gd name="T3" fmla="*/ 9 h 52"/>
                  <a:gd name="T4" fmla="*/ 0 w 15"/>
                  <a:gd name="T5" fmla="*/ 45 h 52"/>
                  <a:gd name="T6" fmla="*/ 7 w 15"/>
                  <a:gd name="T7" fmla="*/ 52 h 52"/>
                  <a:gd name="T8" fmla="*/ 15 w 15"/>
                  <a:gd name="T9" fmla="*/ 45 h 52"/>
                  <a:gd name="T10" fmla="*/ 15 w 15"/>
                  <a:gd name="T11" fmla="*/ 9 h 52"/>
                  <a:gd name="T12" fmla="*/ 7 w 1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5" h="52">
                    <a:moveTo>
                      <a:pt x="7" y="0"/>
                    </a:moveTo>
                    <a:cubicBezTo>
                      <a:pt x="3" y="0"/>
                      <a:pt x="0" y="3"/>
                      <a:pt x="0" y="9"/>
                    </a:cubicBezTo>
                    <a:cubicBezTo>
                      <a:pt x="0" y="45"/>
                      <a:pt x="0" y="45"/>
                      <a:pt x="0" y="45"/>
                    </a:cubicBezTo>
                    <a:cubicBezTo>
                      <a:pt x="0" y="49"/>
                      <a:pt x="3" y="52"/>
                      <a:pt x="7" y="52"/>
                    </a:cubicBezTo>
                    <a:cubicBezTo>
                      <a:pt x="13" y="52"/>
                      <a:pt x="15" y="49"/>
                      <a:pt x="15" y="45"/>
                    </a:cubicBezTo>
                    <a:cubicBezTo>
                      <a:pt x="15" y="9"/>
                      <a:pt x="15" y="9"/>
                      <a:pt x="15" y="9"/>
                    </a:cubicBezTo>
                    <a:cubicBezTo>
                      <a:pt x="15" y="3"/>
                      <a:pt x="13"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0" name="Freeform 58"/>
              <p:cNvSpPr>
                <a:spLocks/>
              </p:cNvSpPr>
              <p:nvPr/>
            </p:nvSpPr>
            <p:spPr bwMode="auto">
              <a:xfrm>
                <a:off x="10106025" y="-712788"/>
                <a:ext cx="26988" cy="95250"/>
              </a:xfrm>
              <a:custGeom>
                <a:avLst/>
                <a:gdLst>
                  <a:gd name="T0" fmla="*/ 7 w 15"/>
                  <a:gd name="T1" fmla="*/ 0 h 53"/>
                  <a:gd name="T2" fmla="*/ 0 w 15"/>
                  <a:gd name="T3" fmla="*/ 8 h 53"/>
                  <a:gd name="T4" fmla="*/ 0 w 15"/>
                  <a:gd name="T5" fmla="*/ 44 h 53"/>
                  <a:gd name="T6" fmla="*/ 7 w 15"/>
                  <a:gd name="T7" fmla="*/ 53 h 53"/>
                  <a:gd name="T8" fmla="*/ 15 w 15"/>
                  <a:gd name="T9" fmla="*/ 44 h 53"/>
                  <a:gd name="T10" fmla="*/ 15 w 15"/>
                  <a:gd name="T11" fmla="*/ 8 h 53"/>
                  <a:gd name="T12" fmla="*/ 7 w 1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5" h="53">
                    <a:moveTo>
                      <a:pt x="7" y="0"/>
                    </a:moveTo>
                    <a:cubicBezTo>
                      <a:pt x="3" y="0"/>
                      <a:pt x="0" y="4"/>
                      <a:pt x="0" y="8"/>
                    </a:cubicBezTo>
                    <a:cubicBezTo>
                      <a:pt x="0" y="44"/>
                      <a:pt x="0" y="44"/>
                      <a:pt x="0" y="44"/>
                    </a:cubicBezTo>
                    <a:cubicBezTo>
                      <a:pt x="0" y="48"/>
                      <a:pt x="3" y="53"/>
                      <a:pt x="7" y="53"/>
                    </a:cubicBezTo>
                    <a:cubicBezTo>
                      <a:pt x="13" y="53"/>
                      <a:pt x="15" y="48"/>
                      <a:pt x="15" y="44"/>
                    </a:cubicBezTo>
                    <a:cubicBezTo>
                      <a:pt x="15" y="8"/>
                      <a:pt x="15" y="8"/>
                      <a:pt x="15" y="8"/>
                    </a:cubicBezTo>
                    <a:cubicBezTo>
                      <a:pt x="15" y="4"/>
                      <a:pt x="13"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1" name="Freeform 59"/>
              <p:cNvSpPr>
                <a:spLocks/>
              </p:cNvSpPr>
              <p:nvPr/>
            </p:nvSpPr>
            <p:spPr bwMode="auto">
              <a:xfrm>
                <a:off x="10106025" y="-841375"/>
                <a:ext cx="26988" cy="92075"/>
              </a:xfrm>
              <a:custGeom>
                <a:avLst/>
                <a:gdLst>
                  <a:gd name="T0" fmla="*/ 7 w 15"/>
                  <a:gd name="T1" fmla="*/ 0 h 52"/>
                  <a:gd name="T2" fmla="*/ 0 w 15"/>
                  <a:gd name="T3" fmla="*/ 8 h 52"/>
                  <a:gd name="T4" fmla="*/ 0 w 15"/>
                  <a:gd name="T5" fmla="*/ 44 h 52"/>
                  <a:gd name="T6" fmla="*/ 7 w 15"/>
                  <a:gd name="T7" fmla="*/ 52 h 52"/>
                  <a:gd name="T8" fmla="*/ 15 w 15"/>
                  <a:gd name="T9" fmla="*/ 44 h 52"/>
                  <a:gd name="T10" fmla="*/ 15 w 15"/>
                  <a:gd name="T11" fmla="*/ 8 h 52"/>
                  <a:gd name="T12" fmla="*/ 7 w 1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5" h="52">
                    <a:moveTo>
                      <a:pt x="7" y="0"/>
                    </a:moveTo>
                    <a:cubicBezTo>
                      <a:pt x="3" y="0"/>
                      <a:pt x="0" y="4"/>
                      <a:pt x="0" y="8"/>
                    </a:cubicBezTo>
                    <a:cubicBezTo>
                      <a:pt x="0" y="44"/>
                      <a:pt x="0" y="44"/>
                      <a:pt x="0" y="44"/>
                    </a:cubicBezTo>
                    <a:cubicBezTo>
                      <a:pt x="0" y="48"/>
                      <a:pt x="3" y="52"/>
                      <a:pt x="7" y="52"/>
                    </a:cubicBezTo>
                    <a:cubicBezTo>
                      <a:pt x="13" y="52"/>
                      <a:pt x="15" y="48"/>
                      <a:pt x="15" y="44"/>
                    </a:cubicBezTo>
                    <a:cubicBezTo>
                      <a:pt x="15" y="8"/>
                      <a:pt x="15" y="8"/>
                      <a:pt x="15" y="8"/>
                    </a:cubicBezTo>
                    <a:cubicBezTo>
                      <a:pt x="15" y="4"/>
                      <a:pt x="13"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2" name="Freeform 60"/>
              <p:cNvSpPr>
                <a:spLocks/>
              </p:cNvSpPr>
              <p:nvPr/>
            </p:nvSpPr>
            <p:spPr bwMode="auto">
              <a:xfrm>
                <a:off x="10072688" y="-1195388"/>
                <a:ext cx="60325" cy="61913"/>
              </a:xfrm>
              <a:custGeom>
                <a:avLst/>
                <a:gdLst>
                  <a:gd name="T0" fmla="*/ 26 w 34"/>
                  <a:gd name="T1" fmla="*/ 0 h 35"/>
                  <a:gd name="T2" fmla="*/ 8 w 34"/>
                  <a:gd name="T3" fmla="*/ 0 h 35"/>
                  <a:gd name="T4" fmla="*/ 0 w 34"/>
                  <a:gd name="T5" fmla="*/ 9 h 35"/>
                  <a:gd name="T6" fmla="*/ 8 w 34"/>
                  <a:gd name="T7" fmla="*/ 18 h 35"/>
                  <a:gd name="T8" fmla="*/ 18 w 34"/>
                  <a:gd name="T9" fmla="*/ 18 h 35"/>
                  <a:gd name="T10" fmla="*/ 18 w 34"/>
                  <a:gd name="T11" fmla="*/ 28 h 35"/>
                  <a:gd name="T12" fmla="*/ 26 w 34"/>
                  <a:gd name="T13" fmla="*/ 35 h 35"/>
                  <a:gd name="T14" fmla="*/ 34 w 34"/>
                  <a:gd name="T15" fmla="*/ 28 h 35"/>
                  <a:gd name="T16" fmla="*/ 34 w 34"/>
                  <a:gd name="T17" fmla="*/ 9 h 35"/>
                  <a:gd name="T18" fmla="*/ 26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26" y="0"/>
                    </a:moveTo>
                    <a:cubicBezTo>
                      <a:pt x="8" y="0"/>
                      <a:pt x="8" y="0"/>
                      <a:pt x="8" y="0"/>
                    </a:cubicBezTo>
                    <a:cubicBezTo>
                      <a:pt x="4" y="0"/>
                      <a:pt x="0" y="5"/>
                      <a:pt x="0" y="9"/>
                    </a:cubicBezTo>
                    <a:cubicBezTo>
                      <a:pt x="0" y="13"/>
                      <a:pt x="4" y="18"/>
                      <a:pt x="8" y="18"/>
                    </a:cubicBezTo>
                    <a:cubicBezTo>
                      <a:pt x="18" y="18"/>
                      <a:pt x="18" y="18"/>
                      <a:pt x="18" y="18"/>
                    </a:cubicBezTo>
                    <a:cubicBezTo>
                      <a:pt x="18" y="28"/>
                      <a:pt x="18" y="28"/>
                      <a:pt x="18" y="28"/>
                    </a:cubicBezTo>
                    <a:cubicBezTo>
                      <a:pt x="18" y="32"/>
                      <a:pt x="21" y="35"/>
                      <a:pt x="26" y="35"/>
                    </a:cubicBezTo>
                    <a:cubicBezTo>
                      <a:pt x="31" y="35"/>
                      <a:pt x="34" y="32"/>
                      <a:pt x="34" y="28"/>
                    </a:cubicBezTo>
                    <a:cubicBezTo>
                      <a:pt x="34" y="9"/>
                      <a:pt x="34" y="9"/>
                      <a:pt x="34" y="9"/>
                    </a:cubicBezTo>
                    <a:cubicBezTo>
                      <a:pt x="34" y="5"/>
                      <a:pt x="31"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3" name="Freeform 61"/>
              <p:cNvSpPr>
                <a:spLocks/>
              </p:cNvSpPr>
              <p:nvPr/>
            </p:nvSpPr>
            <p:spPr bwMode="auto">
              <a:xfrm>
                <a:off x="9464675" y="-1195388"/>
                <a:ext cx="90488" cy="30163"/>
              </a:xfrm>
              <a:custGeom>
                <a:avLst/>
                <a:gdLst>
                  <a:gd name="T0" fmla="*/ 8 w 50"/>
                  <a:gd name="T1" fmla="*/ 17 h 17"/>
                  <a:gd name="T2" fmla="*/ 42 w 50"/>
                  <a:gd name="T3" fmla="*/ 17 h 17"/>
                  <a:gd name="T4" fmla="*/ 50 w 50"/>
                  <a:gd name="T5" fmla="*/ 9 h 17"/>
                  <a:gd name="T6" fmla="*/ 42 w 50"/>
                  <a:gd name="T7" fmla="*/ 0 h 17"/>
                  <a:gd name="T8" fmla="*/ 8 w 50"/>
                  <a:gd name="T9" fmla="*/ 0 h 17"/>
                  <a:gd name="T10" fmla="*/ 0 w 50"/>
                  <a:gd name="T11" fmla="*/ 9 h 17"/>
                  <a:gd name="T12" fmla="*/ 8 w 5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0" h="17">
                    <a:moveTo>
                      <a:pt x="8" y="17"/>
                    </a:moveTo>
                    <a:cubicBezTo>
                      <a:pt x="42" y="17"/>
                      <a:pt x="42" y="17"/>
                      <a:pt x="42" y="17"/>
                    </a:cubicBezTo>
                    <a:cubicBezTo>
                      <a:pt x="48" y="17"/>
                      <a:pt x="50" y="13"/>
                      <a:pt x="50" y="9"/>
                    </a:cubicBezTo>
                    <a:cubicBezTo>
                      <a:pt x="50" y="4"/>
                      <a:pt x="48" y="0"/>
                      <a:pt x="42" y="0"/>
                    </a:cubicBezTo>
                    <a:cubicBezTo>
                      <a:pt x="8" y="0"/>
                      <a:pt x="8" y="0"/>
                      <a:pt x="8" y="0"/>
                    </a:cubicBezTo>
                    <a:cubicBezTo>
                      <a:pt x="4" y="0"/>
                      <a:pt x="0" y="4"/>
                      <a:pt x="0" y="9"/>
                    </a:cubicBezTo>
                    <a:cubicBezTo>
                      <a:pt x="0" y="13"/>
                      <a:pt x="4" y="17"/>
                      <a:pt x="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4" name="Freeform 62"/>
              <p:cNvSpPr>
                <a:spLocks/>
              </p:cNvSpPr>
              <p:nvPr/>
            </p:nvSpPr>
            <p:spPr bwMode="auto">
              <a:xfrm>
                <a:off x="9342438" y="-1195388"/>
                <a:ext cx="90488" cy="30163"/>
              </a:xfrm>
              <a:custGeom>
                <a:avLst/>
                <a:gdLst>
                  <a:gd name="T0" fmla="*/ 9 w 50"/>
                  <a:gd name="T1" fmla="*/ 17 h 17"/>
                  <a:gd name="T2" fmla="*/ 41 w 50"/>
                  <a:gd name="T3" fmla="*/ 17 h 17"/>
                  <a:gd name="T4" fmla="*/ 50 w 50"/>
                  <a:gd name="T5" fmla="*/ 9 h 17"/>
                  <a:gd name="T6" fmla="*/ 41 w 50"/>
                  <a:gd name="T7" fmla="*/ 0 h 17"/>
                  <a:gd name="T8" fmla="*/ 9 w 50"/>
                  <a:gd name="T9" fmla="*/ 0 h 17"/>
                  <a:gd name="T10" fmla="*/ 0 w 50"/>
                  <a:gd name="T11" fmla="*/ 9 h 17"/>
                  <a:gd name="T12" fmla="*/ 9 w 5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0" h="17">
                    <a:moveTo>
                      <a:pt x="9" y="17"/>
                    </a:moveTo>
                    <a:cubicBezTo>
                      <a:pt x="41" y="17"/>
                      <a:pt x="41" y="17"/>
                      <a:pt x="41" y="17"/>
                    </a:cubicBezTo>
                    <a:cubicBezTo>
                      <a:pt x="45" y="17"/>
                      <a:pt x="50" y="13"/>
                      <a:pt x="50" y="9"/>
                    </a:cubicBezTo>
                    <a:cubicBezTo>
                      <a:pt x="50" y="4"/>
                      <a:pt x="45" y="0"/>
                      <a:pt x="41" y="0"/>
                    </a:cubicBezTo>
                    <a:cubicBezTo>
                      <a:pt x="9" y="0"/>
                      <a:pt x="9" y="0"/>
                      <a:pt x="9" y="0"/>
                    </a:cubicBezTo>
                    <a:cubicBezTo>
                      <a:pt x="3" y="0"/>
                      <a:pt x="0" y="4"/>
                      <a:pt x="0" y="9"/>
                    </a:cubicBezTo>
                    <a:cubicBezTo>
                      <a:pt x="0" y="13"/>
                      <a:pt x="3" y="17"/>
                      <a:pt x="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5" name="Freeform 63"/>
              <p:cNvSpPr>
                <a:spLocks/>
              </p:cNvSpPr>
              <p:nvPr/>
            </p:nvSpPr>
            <p:spPr bwMode="auto">
              <a:xfrm>
                <a:off x="9585325" y="-1195388"/>
                <a:ext cx="92075" cy="30163"/>
              </a:xfrm>
              <a:custGeom>
                <a:avLst/>
                <a:gdLst>
                  <a:gd name="T0" fmla="*/ 9 w 51"/>
                  <a:gd name="T1" fmla="*/ 17 h 17"/>
                  <a:gd name="T2" fmla="*/ 43 w 51"/>
                  <a:gd name="T3" fmla="*/ 17 h 17"/>
                  <a:gd name="T4" fmla="*/ 51 w 51"/>
                  <a:gd name="T5" fmla="*/ 9 h 17"/>
                  <a:gd name="T6" fmla="*/ 43 w 51"/>
                  <a:gd name="T7" fmla="*/ 0 h 17"/>
                  <a:gd name="T8" fmla="*/ 9 w 51"/>
                  <a:gd name="T9" fmla="*/ 0 h 17"/>
                  <a:gd name="T10" fmla="*/ 0 w 51"/>
                  <a:gd name="T11" fmla="*/ 9 h 17"/>
                  <a:gd name="T12" fmla="*/ 9 w 5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1" h="17">
                    <a:moveTo>
                      <a:pt x="9" y="17"/>
                    </a:moveTo>
                    <a:cubicBezTo>
                      <a:pt x="43" y="17"/>
                      <a:pt x="43" y="17"/>
                      <a:pt x="43" y="17"/>
                    </a:cubicBezTo>
                    <a:cubicBezTo>
                      <a:pt x="48" y="17"/>
                      <a:pt x="51" y="13"/>
                      <a:pt x="51" y="9"/>
                    </a:cubicBezTo>
                    <a:cubicBezTo>
                      <a:pt x="51" y="4"/>
                      <a:pt x="48" y="0"/>
                      <a:pt x="43" y="0"/>
                    </a:cubicBezTo>
                    <a:cubicBezTo>
                      <a:pt x="9" y="0"/>
                      <a:pt x="9" y="0"/>
                      <a:pt x="9" y="0"/>
                    </a:cubicBezTo>
                    <a:cubicBezTo>
                      <a:pt x="4" y="0"/>
                      <a:pt x="0" y="4"/>
                      <a:pt x="0" y="9"/>
                    </a:cubicBezTo>
                    <a:cubicBezTo>
                      <a:pt x="0" y="13"/>
                      <a:pt x="4" y="17"/>
                      <a:pt x="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6" name="Freeform 64"/>
              <p:cNvSpPr>
                <a:spLocks/>
              </p:cNvSpPr>
              <p:nvPr/>
            </p:nvSpPr>
            <p:spPr bwMode="auto">
              <a:xfrm>
                <a:off x="9831388" y="-1195388"/>
                <a:ext cx="90488" cy="30163"/>
              </a:xfrm>
              <a:custGeom>
                <a:avLst/>
                <a:gdLst>
                  <a:gd name="T0" fmla="*/ 7 w 50"/>
                  <a:gd name="T1" fmla="*/ 17 h 17"/>
                  <a:gd name="T2" fmla="*/ 41 w 50"/>
                  <a:gd name="T3" fmla="*/ 17 h 17"/>
                  <a:gd name="T4" fmla="*/ 50 w 50"/>
                  <a:gd name="T5" fmla="*/ 9 h 17"/>
                  <a:gd name="T6" fmla="*/ 41 w 50"/>
                  <a:gd name="T7" fmla="*/ 0 h 17"/>
                  <a:gd name="T8" fmla="*/ 7 w 50"/>
                  <a:gd name="T9" fmla="*/ 0 h 17"/>
                  <a:gd name="T10" fmla="*/ 0 w 50"/>
                  <a:gd name="T11" fmla="*/ 9 h 17"/>
                  <a:gd name="T12" fmla="*/ 7 w 5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0" h="17">
                    <a:moveTo>
                      <a:pt x="7" y="17"/>
                    </a:moveTo>
                    <a:cubicBezTo>
                      <a:pt x="41" y="17"/>
                      <a:pt x="41" y="17"/>
                      <a:pt x="41" y="17"/>
                    </a:cubicBezTo>
                    <a:cubicBezTo>
                      <a:pt x="45" y="17"/>
                      <a:pt x="50" y="13"/>
                      <a:pt x="50" y="9"/>
                    </a:cubicBezTo>
                    <a:cubicBezTo>
                      <a:pt x="50" y="4"/>
                      <a:pt x="45" y="0"/>
                      <a:pt x="41" y="0"/>
                    </a:cubicBezTo>
                    <a:cubicBezTo>
                      <a:pt x="7" y="0"/>
                      <a:pt x="7" y="0"/>
                      <a:pt x="7" y="0"/>
                    </a:cubicBezTo>
                    <a:cubicBezTo>
                      <a:pt x="3" y="0"/>
                      <a:pt x="0" y="4"/>
                      <a:pt x="0" y="9"/>
                    </a:cubicBezTo>
                    <a:cubicBezTo>
                      <a:pt x="0" y="13"/>
                      <a:pt x="3" y="17"/>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7" name="Freeform 65"/>
              <p:cNvSpPr>
                <a:spLocks/>
              </p:cNvSpPr>
              <p:nvPr/>
            </p:nvSpPr>
            <p:spPr bwMode="auto">
              <a:xfrm>
                <a:off x="9950450" y="-1195388"/>
                <a:ext cx="90488" cy="30163"/>
              </a:xfrm>
              <a:custGeom>
                <a:avLst/>
                <a:gdLst>
                  <a:gd name="T0" fmla="*/ 9 w 51"/>
                  <a:gd name="T1" fmla="*/ 17 h 17"/>
                  <a:gd name="T2" fmla="*/ 42 w 51"/>
                  <a:gd name="T3" fmla="*/ 17 h 17"/>
                  <a:gd name="T4" fmla="*/ 51 w 51"/>
                  <a:gd name="T5" fmla="*/ 9 h 17"/>
                  <a:gd name="T6" fmla="*/ 42 w 51"/>
                  <a:gd name="T7" fmla="*/ 0 h 17"/>
                  <a:gd name="T8" fmla="*/ 9 w 51"/>
                  <a:gd name="T9" fmla="*/ 0 h 17"/>
                  <a:gd name="T10" fmla="*/ 0 w 51"/>
                  <a:gd name="T11" fmla="*/ 9 h 17"/>
                  <a:gd name="T12" fmla="*/ 9 w 5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1" h="17">
                    <a:moveTo>
                      <a:pt x="9" y="17"/>
                    </a:moveTo>
                    <a:cubicBezTo>
                      <a:pt x="42" y="17"/>
                      <a:pt x="42" y="17"/>
                      <a:pt x="42" y="17"/>
                    </a:cubicBezTo>
                    <a:cubicBezTo>
                      <a:pt x="47" y="17"/>
                      <a:pt x="51" y="13"/>
                      <a:pt x="51" y="9"/>
                    </a:cubicBezTo>
                    <a:cubicBezTo>
                      <a:pt x="51" y="4"/>
                      <a:pt x="47" y="0"/>
                      <a:pt x="42" y="0"/>
                    </a:cubicBezTo>
                    <a:cubicBezTo>
                      <a:pt x="9" y="0"/>
                      <a:pt x="9" y="0"/>
                      <a:pt x="9" y="0"/>
                    </a:cubicBezTo>
                    <a:cubicBezTo>
                      <a:pt x="3" y="0"/>
                      <a:pt x="0" y="4"/>
                      <a:pt x="0" y="9"/>
                    </a:cubicBezTo>
                    <a:cubicBezTo>
                      <a:pt x="0" y="13"/>
                      <a:pt x="3" y="17"/>
                      <a:pt x="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8" name="Freeform 66"/>
              <p:cNvSpPr>
                <a:spLocks/>
              </p:cNvSpPr>
              <p:nvPr/>
            </p:nvSpPr>
            <p:spPr bwMode="auto">
              <a:xfrm>
                <a:off x="9705975" y="-1195388"/>
                <a:ext cx="88900" cy="30163"/>
              </a:xfrm>
              <a:custGeom>
                <a:avLst/>
                <a:gdLst>
                  <a:gd name="T0" fmla="*/ 9 w 50"/>
                  <a:gd name="T1" fmla="*/ 17 h 17"/>
                  <a:gd name="T2" fmla="*/ 43 w 50"/>
                  <a:gd name="T3" fmla="*/ 17 h 17"/>
                  <a:gd name="T4" fmla="*/ 50 w 50"/>
                  <a:gd name="T5" fmla="*/ 9 h 17"/>
                  <a:gd name="T6" fmla="*/ 43 w 50"/>
                  <a:gd name="T7" fmla="*/ 0 h 17"/>
                  <a:gd name="T8" fmla="*/ 9 w 50"/>
                  <a:gd name="T9" fmla="*/ 0 h 17"/>
                  <a:gd name="T10" fmla="*/ 0 w 50"/>
                  <a:gd name="T11" fmla="*/ 9 h 17"/>
                  <a:gd name="T12" fmla="*/ 9 w 50"/>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50" h="17">
                    <a:moveTo>
                      <a:pt x="9" y="17"/>
                    </a:moveTo>
                    <a:cubicBezTo>
                      <a:pt x="43" y="17"/>
                      <a:pt x="43" y="17"/>
                      <a:pt x="43" y="17"/>
                    </a:cubicBezTo>
                    <a:cubicBezTo>
                      <a:pt x="47" y="17"/>
                      <a:pt x="50" y="13"/>
                      <a:pt x="50" y="9"/>
                    </a:cubicBezTo>
                    <a:cubicBezTo>
                      <a:pt x="50" y="4"/>
                      <a:pt x="47" y="0"/>
                      <a:pt x="43" y="0"/>
                    </a:cubicBezTo>
                    <a:cubicBezTo>
                      <a:pt x="9" y="0"/>
                      <a:pt x="9" y="0"/>
                      <a:pt x="9" y="0"/>
                    </a:cubicBezTo>
                    <a:cubicBezTo>
                      <a:pt x="5" y="0"/>
                      <a:pt x="0" y="4"/>
                      <a:pt x="0" y="9"/>
                    </a:cubicBezTo>
                    <a:cubicBezTo>
                      <a:pt x="0" y="13"/>
                      <a:pt x="5" y="17"/>
                      <a:pt x="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09" name="Freeform 67"/>
              <p:cNvSpPr>
                <a:spLocks/>
              </p:cNvSpPr>
              <p:nvPr/>
            </p:nvSpPr>
            <p:spPr bwMode="auto">
              <a:xfrm>
                <a:off x="9251950" y="-1195388"/>
                <a:ext cx="60325" cy="61913"/>
              </a:xfrm>
              <a:custGeom>
                <a:avLst/>
                <a:gdLst>
                  <a:gd name="T0" fmla="*/ 7 w 34"/>
                  <a:gd name="T1" fmla="*/ 35 h 35"/>
                  <a:gd name="T2" fmla="*/ 16 w 34"/>
                  <a:gd name="T3" fmla="*/ 28 h 35"/>
                  <a:gd name="T4" fmla="*/ 16 w 34"/>
                  <a:gd name="T5" fmla="*/ 18 h 35"/>
                  <a:gd name="T6" fmla="*/ 26 w 34"/>
                  <a:gd name="T7" fmla="*/ 18 h 35"/>
                  <a:gd name="T8" fmla="*/ 34 w 34"/>
                  <a:gd name="T9" fmla="*/ 9 h 35"/>
                  <a:gd name="T10" fmla="*/ 26 w 34"/>
                  <a:gd name="T11" fmla="*/ 0 h 35"/>
                  <a:gd name="T12" fmla="*/ 7 w 34"/>
                  <a:gd name="T13" fmla="*/ 0 h 35"/>
                  <a:gd name="T14" fmla="*/ 0 w 34"/>
                  <a:gd name="T15" fmla="*/ 9 h 35"/>
                  <a:gd name="T16" fmla="*/ 0 w 34"/>
                  <a:gd name="T17" fmla="*/ 28 h 35"/>
                  <a:gd name="T18" fmla="*/ 7 w 34"/>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7" y="35"/>
                    </a:moveTo>
                    <a:cubicBezTo>
                      <a:pt x="13" y="35"/>
                      <a:pt x="16" y="32"/>
                      <a:pt x="16" y="28"/>
                    </a:cubicBezTo>
                    <a:cubicBezTo>
                      <a:pt x="16" y="18"/>
                      <a:pt x="16" y="18"/>
                      <a:pt x="16" y="18"/>
                    </a:cubicBezTo>
                    <a:cubicBezTo>
                      <a:pt x="26" y="18"/>
                      <a:pt x="26" y="18"/>
                      <a:pt x="26" y="18"/>
                    </a:cubicBezTo>
                    <a:cubicBezTo>
                      <a:pt x="30" y="18"/>
                      <a:pt x="34" y="13"/>
                      <a:pt x="34" y="9"/>
                    </a:cubicBezTo>
                    <a:cubicBezTo>
                      <a:pt x="34" y="5"/>
                      <a:pt x="30" y="0"/>
                      <a:pt x="26" y="0"/>
                    </a:cubicBezTo>
                    <a:cubicBezTo>
                      <a:pt x="7" y="0"/>
                      <a:pt x="7" y="0"/>
                      <a:pt x="7" y="0"/>
                    </a:cubicBezTo>
                    <a:cubicBezTo>
                      <a:pt x="3" y="0"/>
                      <a:pt x="0" y="5"/>
                      <a:pt x="0" y="9"/>
                    </a:cubicBezTo>
                    <a:cubicBezTo>
                      <a:pt x="0" y="28"/>
                      <a:pt x="0" y="28"/>
                      <a:pt x="0" y="28"/>
                    </a:cubicBezTo>
                    <a:cubicBezTo>
                      <a:pt x="0" y="32"/>
                      <a:pt x="3"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0" name="Freeform 68"/>
              <p:cNvSpPr>
                <a:spLocks/>
              </p:cNvSpPr>
              <p:nvPr/>
            </p:nvSpPr>
            <p:spPr bwMode="auto">
              <a:xfrm>
                <a:off x="9251950" y="-969963"/>
                <a:ext cx="28575" cy="92075"/>
              </a:xfrm>
              <a:custGeom>
                <a:avLst/>
                <a:gdLst>
                  <a:gd name="T0" fmla="*/ 7 w 16"/>
                  <a:gd name="T1" fmla="*/ 51 h 51"/>
                  <a:gd name="T2" fmla="*/ 16 w 16"/>
                  <a:gd name="T3" fmla="*/ 43 h 51"/>
                  <a:gd name="T4" fmla="*/ 16 w 16"/>
                  <a:gd name="T5" fmla="*/ 7 h 51"/>
                  <a:gd name="T6" fmla="*/ 7 w 16"/>
                  <a:gd name="T7" fmla="*/ 0 h 51"/>
                  <a:gd name="T8" fmla="*/ 0 w 16"/>
                  <a:gd name="T9" fmla="*/ 7 h 51"/>
                  <a:gd name="T10" fmla="*/ 0 w 16"/>
                  <a:gd name="T11" fmla="*/ 43 h 51"/>
                  <a:gd name="T12" fmla="*/ 7 w 1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 h="51">
                    <a:moveTo>
                      <a:pt x="7" y="51"/>
                    </a:moveTo>
                    <a:cubicBezTo>
                      <a:pt x="13" y="51"/>
                      <a:pt x="16" y="47"/>
                      <a:pt x="16" y="43"/>
                    </a:cubicBezTo>
                    <a:cubicBezTo>
                      <a:pt x="16" y="7"/>
                      <a:pt x="16" y="7"/>
                      <a:pt x="16" y="7"/>
                    </a:cubicBezTo>
                    <a:cubicBezTo>
                      <a:pt x="16" y="3"/>
                      <a:pt x="13" y="0"/>
                      <a:pt x="7" y="0"/>
                    </a:cubicBezTo>
                    <a:cubicBezTo>
                      <a:pt x="3" y="0"/>
                      <a:pt x="0" y="3"/>
                      <a:pt x="0" y="7"/>
                    </a:cubicBezTo>
                    <a:cubicBezTo>
                      <a:pt x="0" y="43"/>
                      <a:pt x="0" y="43"/>
                      <a:pt x="0" y="43"/>
                    </a:cubicBezTo>
                    <a:cubicBezTo>
                      <a:pt x="0" y="47"/>
                      <a:pt x="3" y="51"/>
                      <a:pt x="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1" name="Freeform 69"/>
              <p:cNvSpPr>
                <a:spLocks/>
              </p:cNvSpPr>
              <p:nvPr/>
            </p:nvSpPr>
            <p:spPr bwMode="auto">
              <a:xfrm>
                <a:off x="9251950" y="-1096963"/>
                <a:ext cx="28575" cy="93663"/>
              </a:xfrm>
              <a:custGeom>
                <a:avLst/>
                <a:gdLst>
                  <a:gd name="T0" fmla="*/ 7 w 16"/>
                  <a:gd name="T1" fmla="*/ 52 h 52"/>
                  <a:gd name="T2" fmla="*/ 16 w 16"/>
                  <a:gd name="T3" fmla="*/ 43 h 52"/>
                  <a:gd name="T4" fmla="*/ 16 w 16"/>
                  <a:gd name="T5" fmla="*/ 9 h 52"/>
                  <a:gd name="T6" fmla="*/ 7 w 16"/>
                  <a:gd name="T7" fmla="*/ 0 h 52"/>
                  <a:gd name="T8" fmla="*/ 0 w 16"/>
                  <a:gd name="T9" fmla="*/ 9 h 52"/>
                  <a:gd name="T10" fmla="*/ 0 w 16"/>
                  <a:gd name="T11" fmla="*/ 43 h 52"/>
                  <a:gd name="T12" fmla="*/ 7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7" y="52"/>
                    </a:moveTo>
                    <a:cubicBezTo>
                      <a:pt x="13" y="52"/>
                      <a:pt x="16" y="49"/>
                      <a:pt x="16" y="43"/>
                    </a:cubicBezTo>
                    <a:cubicBezTo>
                      <a:pt x="16" y="9"/>
                      <a:pt x="16" y="9"/>
                      <a:pt x="16" y="9"/>
                    </a:cubicBezTo>
                    <a:cubicBezTo>
                      <a:pt x="16" y="3"/>
                      <a:pt x="13" y="0"/>
                      <a:pt x="7" y="0"/>
                    </a:cubicBezTo>
                    <a:cubicBezTo>
                      <a:pt x="3" y="0"/>
                      <a:pt x="0" y="3"/>
                      <a:pt x="0" y="9"/>
                    </a:cubicBezTo>
                    <a:cubicBezTo>
                      <a:pt x="0" y="43"/>
                      <a:pt x="0" y="43"/>
                      <a:pt x="0" y="43"/>
                    </a:cubicBezTo>
                    <a:cubicBezTo>
                      <a:pt x="0" y="49"/>
                      <a:pt x="3" y="52"/>
                      <a:pt x="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2" name="Freeform 70"/>
              <p:cNvSpPr>
                <a:spLocks noEditPoints="1"/>
              </p:cNvSpPr>
              <p:nvPr/>
            </p:nvSpPr>
            <p:spPr bwMode="auto">
              <a:xfrm>
                <a:off x="9229725" y="-741363"/>
                <a:ext cx="177800" cy="179388"/>
              </a:xfrm>
              <a:custGeom>
                <a:avLst/>
                <a:gdLst>
                  <a:gd name="T0" fmla="*/ 49 w 99"/>
                  <a:gd name="T1" fmla="*/ 0 h 100"/>
                  <a:gd name="T2" fmla="*/ 0 w 99"/>
                  <a:gd name="T3" fmla="*/ 50 h 100"/>
                  <a:gd name="T4" fmla="*/ 49 w 99"/>
                  <a:gd name="T5" fmla="*/ 100 h 100"/>
                  <a:gd name="T6" fmla="*/ 99 w 99"/>
                  <a:gd name="T7" fmla="*/ 50 h 100"/>
                  <a:gd name="T8" fmla="*/ 49 w 99"/>
                  <a:gd name="T9" fmla="*/ 0 h 100"/>
                  <a:gd name="T10" fmla="*/ 49 w 99"/>
                  <a:gd name="T11" fmla="*/ 81 h 100"/>
                  <a:gd name="T12" fmla="*/ 19 w 99"/>
                  <a:gd name="T13" fmla="*/ 50 h 100"/>
                  <a:gd name="T14" fmla="*/ 49 w 99"/>
                  <a:gd name="T15" fmla="*/ 19 h 100"/>
                  <a:gd name="T16" fmla="*/ 80 w 99"/>
                  <a:gd name="T17" fmla="*/ 50 h 100"/>
                  <a:gd name="T18" fmla="*/ 49 w 99"/>
                  <a:gd name="T19" fmla="*/ 8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100">
                    <a:moveTo>
                      <a:pt x="49" y="0"/>
                    </a:moveTo>
                    <a:cubicBezTo>
                      <a:pt x="22" y="0"/>
                      <a:pt x="0" y="23"/>
                      <a:pt x="0" y="50"/>
                    </a:cubicBezTo>
                    <a:cubicBezTo>
                      <a:pt x="0" y="77"/>
                      <a:pt x="22" y="100"/>
                      <a:pt x="49" y="100"/>
                    </a:cubicBezTo>
                    <a:cubicBezTo>
                      <a:pt x="76" y="100"/>
                      <a:pt x="99" y="77"/>
                      <a:pt x="99" y="50"/>
                    </a:cubicBezTo>
                    <a:cubicBezTo>
                      <a:pt x="99" y="23"/>
                      <a:pt x="76" y="0"/>
                      <a:pt x="49" y="0"/>
                    </a:cubicBezTo>
                    <a:close/>
                    <a:moveTo>
                      <a:pt x="49" y="81"/>
                    </a:moveTo>
                    <a:cubicBezTo>
                      <a:pt x="33" y="81"/>
                      <a:pt x="19" y="66"/>
                      <a:pt x="19" y="50"/>
                    </a:cubicBezTo>
                    <a:cubicBezTo>
                      <a:pt x="19" y="33"/>
                      <a:pt x="33" y="19"/>
                      <a:pt x="49" y="19"/>
                    </a:cubicBezTo>
                    <a:cubicBezTo>
                      <a:pt x="66" y="19"/>
                      <a:pt x="80" y="33"/>
                      <a:pt x="80" y="50"/>
                    </a:cubicBezTo>
                    <a:cubicBezTo>
                      <a:pt x="80" y="66"/>
                      <a:pt x="66" y="81"/>
                      <a:pt x="49"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3" name="Freeform 71"/>
              <p:cNvSpPr>
                <a:spLocks noEditPoints="1"/>
              </p:cNvSpPr>
              <p:nvPr/>
            </p:nvSpPr>
            <p:spPr bwMode="auto">
              <a:xfrm>
                <a:off x="9128125" y="-846138"/>
                <a:ext cx="379413" cy="388938"/>
              </a:xfrm>
              <a:custGeom>
                <a:avLst/>
                <a:gdLst>
                  <a:gd name="T0" fmla="*/ 205 w 212"/>
                  <a:gd name="T1" fmla="*/ 63 h 216"/>
                  <a:gd name="T2" fmla="*/ 171 w 212"/>
                  <a:gd name="T3" fmla="*/ 51 h 216"/>
                  <a:gd name="T4" fmla="*/ 178 w 212"/>
                  <a:gd name="T5" fmla="*/ 27 h 216"/>
                  <a:gd name="T6" fmla="*/ 160 w 212"/>
                  <a:gd name="T7" fmla="*/ 14 h 216"/>
                  <a:gd name="T8" fmla="*/ 125 w 212"/>
                  <a:gd name="T9" fmla="*/ 24 h 216"/>
                  <a:gd name="T10" fmla="*/ 117 w 212"/>
                  <a:gd name="T11" fmla="*/ 1 h 216"/>
                  <a:gd name="T12" fmla="*/ 94 w 212"/>
                  <a:gd name="T13" fmla="*/ 1 h 216"/>
                  <a:gd name="T14" fmla="*/ 80 w 212"/>
                  <a:gd name="T15" fmla="*/ 27 h 216"/>
                  <a:gd name="T16" fmla="*/ 52 w 212"/>
                  <a:gd name="T17" fmla="*/ 14 h 216"/>
                  <a:gd name="T18" fmla="*/ 34 w 212"/>
                  <a:gd name="T19" fmla="*/ 27 h 216"/>
                  <a:gd name="T20" fmla="*/ 41 w 212"/>
                  <a:gd name="T21" fmla="*/ 51 h 216"/>
                  <a:gd name="T22" fmla="*/ 7 w 212"/>
                  <a:gd name="T23" fmla="*/ 63 h 216"/>
                  <a:gd name="T24" fmla="*/ 0 w 212"/>
                  <a:gd name="T25" fmla="*/ 84 h 216"/>
                  <a:gd name="T26" fmla="*/ 21 w 212"/>
                  <a:gd name="T27" fmla="*/ 100 h 216"/>
                  <a:gd name="T28" fmla="*/ 0 w 212"/>
                  <a:gd name="T29" fmla="*/ 130 h 216"/>
                  <a:gd name="T30" fmla="*/ 4 w 212"/>
                  <a:gd name="T31" fmla="*/ 141 h 216"/>
                  <a:gd name="T32" fmla="*/ 7 w 212"/>
                  <a:gd name="T33" fmla="*/ 153 h 216"/>
                  <a:gd name="T34" fmla="*/ 41 w 212"/>
                  <a:gd name="T35" fmla="*/ 165 h 216"/>
                  <a:gd name="T36" fmla="*/ 34 w 212"/>
                  <a:gd name="T37" fmla="*/ 189 h 216"/>
                  <a:gd name="T38" fmla="*/ 52 w 212"/>
                  <a:gd name="T39" fmla="*/ 202 h 216"/>
                  <a:gd name="T40" fmla="*/ 87 w 212"/>
                  <a:gd name="T41" fmla="*/ 192 h 216"/>
                  <a:gd name="T42" fmla="*/ 96 w 212"/>
                  <a:gd name="T43" fmla="*/ 215 h 216"/>
                  <a:gd name="T44" fmla="*/ 118 w 212"/>
                  <a:gd name="T45" fmla="*/ 215 h 216"/>
                  <a:gd name="T46" fmla="*/ 132 w 212"/>
                  <a:gd name="T47" fmla="*/ 189 h 216"/>
                  <a:gd name="T48" fmla="*/ 160 w 212"/>
                  <a:gd name="T49" fmla="*/ 202 h 216"/>
                  <a:gd name="T50" fmla="*/ 178 w 212"/>
                  <a:gd name="T51" fmla="*/ 189 h 216"/>
                  <a:gd name="T52" fmla="*/ 171 w 212"/>
                  <a:gd name="T53" fmla="*/ 165 h 216"/>
                  <a:gd name="T54" fmla="*/ 205 w 212"/>
                  <a:gd name="T55" fmla="*/ 153 h 216"/>
                  <a:gd name="T56" fmla="*/ 212 w 212"/>
                  <a:gd name="T57" fmla="*/ 132 h 216"/>
                  <a:gd name="T58" fmla="*/ 191 w 212"/>
                  <a:gd name="T59" fmla="*/ 116 h 216"/>
                  <a:gd name="T60" fmla="*/ 212 w 212"/>
                  <a:gd name="T61" fmla="*/ 86 h 216"/>
                  <a:gd name="T62" fmla="*/ 208 w 212"/>
                  <a:gd name="T63" fmla="*/ 75 h 216"/>
                  <a:gd name="T64" fmla="*/ 106 w 212"/>
                  <a:gd name="T65" fmla="*/ 169 h 216"/>
                  <a:gd name="T66" fmla="*/ 106 w 212"/>
                  <a:gd name="T67" fmla="*/ 47 h 216"/>
                  <a:gd name="T68" fmla="*/ 106 w 212"/>
                  <a:gd name="T69" fmla="*/ 16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16">
                    <a:moveTo>
                      <a:pt x="205" y="64"/>
                    </a:moveTo>
                    <a:cubicBezTo>
                      <a:pt x="205" y="63"/>
                      <a:pt x="205" y="63"/>
                      <a:pt x="205" y="63"/>
                    </a:cubicBezTo>
                    <a:cubicBezTo>
                      <a:pt x="179" y="64"/>
                      <a:pt x="179" y="64"/>
                      <a:pt x="179" y="64"/>
                    </a:cubicBezTo>
                    <a:cubicBezTo>
                      <a:pt x="177" y="60"/>
                      <a:pt x="174" y="55"/>
                      <a:pt x="171" y="51"/>
                    </a:cubicBezTo>
                    <a:cubicBezTo>
                      <a:pt x="179" y="28"/>
                      <a:pt x="179" y="28"/>
                      <a:pt x="179" y="28"/>
                    </a:cubicBezTo>
                    <a:cubicBezTo>
                      <a:pt x="178" y="27"/>
                      <a:pt x="178" y="27"/>
                      <a:pt x="178" y="27"/>
                    </a:cubicBezTo>
                    <a:cubicBezTo>
                      <a:pt x="172" y="22"/>
                      <a:pt x="167" y="18"/>
                      <a:pt x="161" y="15"/>
                    </a:cubicBezTo>
                    <a:cubicBezTo>
                      <a:pt x="160" y="14"/>
                      <a:pt x="160" y="14"/>
                      <a:pt x="160" y="14"/>
                    </a:cubicBezTo>
                    <a:cubicBezTo>
                      <a:pt x="140" y="29"/>
                      <a:pt x="140" y="29"/>
                      <a:pt x="140" y="29"/>
                    </a:cubicBezTo>
                    <a:cubicBezTo>
                      <a:pt x="136" y="28"/>
                      <a:pt x="130" y="25"/>
                      <a:pt x="125" y="24"/>
                    </a:cubicBezTo>
                    <a:cubicBezTo>
                      <a:pt x="118" y="1"/>
                      <a:pt x="118" y="1"/>
                      <a:pt x="118" y="1"/>
                    </a:cubicBezTo>
                    <a:cubicBezTo>
                      <a:pt x="117" y="1"/>
                      <a:pt x="117" y="1"/>
                      <a:pt x="117" y="1"/>
                    </a:cubicBezTo>
                    <a:cubicBezTo>
                      <a:pt x="110" y="0"/>
                      <a:pt x="103" y="0"/>
                      <a:pt x="96" y="1"/>
                    </a:cubicBezTo>
                    <a:cubicBezTo>
                      <a:pt x="94" y="1"/>
                      <a:pt x="94" y="1"/>
                      <a:pt x="94" y="1"/>
                    </a:cubicBezTo>
                    <a:cubicBezTo>
                      <a:pt x="87" y="24"/>
                      <a:pt x="87" y="24"/>
                      <a:pt x="87" y="24"/>
                    </a:cubicBezTo>
                    <a:cubicBezTo>
                      <a:pt x="85" y="25"/>
                      <a:pt x="83" y="25"/>
                      <a:pt x="80" y="27"/>
                    </a:cubicBezTo>
                    <a:cubicBezTo>
                      <a:pt x="77" y="28"/>
                      <a:pt x="74" y="28"/>
                      <a:pt x="72" y="29"/>
                    </a:cubicBezTo>
                    <a:cubicBezTo>
                      <a:pt x="52" y="14"/>
                      <a:pt x="52" y="14"/>
                      <a:pt x="52" y="14"/>
                    </a:cubicBezTo>
                    <a:cubicBezTo>
                      <a:pt x="51" y="15"/>
                      <a:pt x="51" y="15"/>
                      <a:pt x="51" y="15"/>
                    </a:cubicBezTo>
                    <a:cubicBezTo>
                      <a:pt x="45" y="18"/>
                      <a:pt x="40" y="22"/>
                      <a:pt x="34" y="27"/>
                    </a:cubicBezTo>
                    <a:cubicBezTo>
                      <a:pt x="33" y="28"/>
                      <a:pt x="33" y="28"/>
                      <a:pt x="33" y="28"/>
                    </a:cubicBezTo>
                    <a:cubicBezTo>
                      <a:pt x="41" y="51"/>
                      <a:pt x="41" y="51"/>
                      <a:pt x="41" y="51"/>
                    </a:cubicBezTo>
                    <a:cubicBezTo>
                      <a:pt x="39" y="55"/>
                      <a:pt x="36" y="60"/>
                      <a:pt x="33" y="64"/>
                    </a:cubicBezTo>
                    <a:cubicBezTo>
                      <a:pt x="7" y="63"/>
                      <a:pt x="7" y="63"/>
                      <a:pt x="7" y="63"/>
                    </a:cubicBezTo>
                    <a:cubicBezTo>
                      <a:pt x="7" y="64"/>
                      <a:pt x="7" y="64"/>
                      <a:pt x="7" y="64"/>
                    </a:cubicBezTo>
                    <a:cubicBezTo>
                      <a:pt x="4" y="71"/>
                      <a:pt x="3" y="77"/>
                      <a:pt x="0" y="84"/>
                    </a:cubicBezTo>
                    <a:cubicBezTo>
                      <a:pt x="0" y="86"/>
                      <a:pt x="0" y="86"/>
                      <a:pt x="0" y="86"/>
                    </a:cubicBezTo>
                    <a:cubicBezTo>
                      <a:pt x="21" y="100"/>
                      <a:pt x="21" y="100"/>
                      <a:pt x="21" y="100"/>
                    </a:cubicBezTo>
                    <a:cubicBezTo>
                      <a:pt x="20" y="106"/>
                      <a:pt x="20" y="110"/>
                      <a:pt x="21" y="116"/>
                    </a:cubicBezTo>
                    <a:cubicBezTo>
                      <a:pt x="0" y="130"/>
                      <a:pt x="0" y="130"/>
                      <a:pt x="0" y="130"/>
                    </a:cubicBezTo>
                    <a:cubicBezTo>
                      <a:pt x="0" y="132"/>
                      <a:pt x="0" y="132"/>
                      <a:pt x="0" y="132"/>
                    </a:cubicBezTo>
                    <a:cubicBezTo>
                      <a:pt x="2" y="135"/>
                      <a:pt x="3" y="139"/>
                      <a:pt x="4" y="141"/>
                    </a:cubicBezTo>
                    <a:cubicBezTo>
                      <a:pt x="5" y="145"/>
                      <a:pt x="6" y="148"/>
                      <a:pt x="7" y="152"/>
                    </a:cubicBezTo>
                    <a:cubicBezTo>
                      <a:pt x="7" y="153"/>
                      <a:pt x="7" y="153"/>
                      <a:pt x="7" y="153"/>
                    </a:cubicBezTo>
                    <a:cubicBezTo>
                      <a:pt x="33" y="152"/>
                      <a:pt x="33" y="152"/>
                      <a:pt x="33" y="152"/>
                    </a:cubicBezTo>
                    <a:cubicBezTo>
                      <a:pt x="36" y="156"/>
                      <a:pt x="38" y="161"/>
                      <a:pt x="41" y="165"/>
                    </a:cubicBezTo>
                    <a:cubicBezTo>
                      <a:pt x="33" y="188"/>
                      <a:pt x="33" y="188"/>
                      <a:pt x="33" y="188"/>
                    </a:cubicBezTo>
                    <a:cubicBezTo>
                      <a:pt x="34" y="189"/>
                      <a:pt x="34" y="189"/>
                      <a:pt x="34" y="189"/>
                    </a:cubicBezTo>
                    <a:cubicBezTo>
                      <a:pt x="40" y="194"/>
                      <a:pt x="45" y="198"/>
                      <a:pt x="51" y="201"/>
                    </a:cubicBezTo>
                    <a:cubicBezTo>
                      <a:pt x="52" y="202"/>
                      <a:pt x="52" y="202"/>
                      <a:pt x="52" y="202"/>
                    </a:cubicBezTo>
                    <a:cubicBezTo>
                      <a:pt x="72" y="187"/>
                      <a:pt x="72" y="187"/>
                      <a:pt x="72" y="187"/>
                    </a:cubicBezTo>
                    <a:cubicBezTo>
                      <a:pt x="77" y="188"/>
                      <a:pt x="83" y="191"/>
                      <a:pt x="87" y="192"/>
                    </a:cubicBezTo>
                    <a:cubicBezTo>
                      <a:pt x="94" y="215"/>
                      <a:pt x="94" y="215"/>
                      <a:pt x="94" y="215"/>
                    </a:cubicBezTo>
                    <a:cubicBezTo>
                      <a:pt x="96" y="215"/>
                      <a:pt x="96" y="215"/>
                      <a:pt x="96" y="215"/>
                    </a:cubicBezTo>
                    <a:cubicBezTo>
                      <a:pt x="103" y="216"/>
                      <a:pt x="110" y="216"/>
                      <a:pt x="117" y="215"/>
                    </a:cubicBezTo>
                    <a:cubicBezTo>
                      <a:pt x="118" y="215"/>
                      <a:pt x="118" y="215"/>
                      <a:pt x="118" y="215"/>
                    </a:cubicBezTo>
                    <a:cubicBezTo>
                      <a:pt x="125" y="192"/>
                      <a:pt x="125" y="192"/>
                      <a:pt x="125" y="192"/>
                    </a:cubicBezTo>
                    <a:cubicBezTo>
                      <a:pt x="127" y="191"/>
                      <a:pt x="130" y="191"/>
                      <a:pt x="132" y="189"/>
                    </a:cubicBezTo>
                    <a:cubicBezTo>
                      <a:pt x="136" y="188"/>
                      <a:pt x="138" y="188"/>
                      <a:pt x="140" y="187"/>
                    </a:cubicBezTo>
                    <a:cubicBezTo>
                      <a:pt x="160" y="202"/>
                      <a:pt x="160" y="202"/>
                      <a:pt x="160" y="202"/>
                    </a:cubicBezTo>
                    <a:cubicBezTo>
                      <a:pt x="161" y="201"/>
                      <a:pt x="161" y="201"/>
                      <a:pt x="161" y="201"/>
                    </a:cubicBezTo>
                    <a:cubicBezTo>
                      <a:pt x="167" y="198"/>
                      <a:pt x="172" y="194"/>
                      <a:pt x="178" y="189"/>
                    </a:cubicBezTo>
                    <a:cubicBezTo>
                      <a:pt x="179" y="188"/>
                      <a:pt x="179" y="188"/>
                      <a:pt x="179" y="188"/>
                    </a:cubicBezTo>
                    <a:cubicBezTo>
                      <a:pt x="171" y="165"/>
                      <a:pt x="171" y="165"/>
                      <a:pt x="171" y="165"/>
                    </a:cubicBezTo>
                    <a:cubicBezTo>
                      <a:pt x="173" y="161"/>
                      <a:pt x="177" y="156"/>
                      <a:pt x="179" y="152"/>
                    </a:cubicBezTo>
                    <a:cubicBezTo>
                      <a:pt x="205" y="153"/>
                      <a:pt x="205" y="153"/>
                      <a:pt x="205" y="153"/>
                    </a:cubicBezTo>
                    <a:cubicBezTo>
                      <a:pt x="205" y="152"/>
                      <a:pt x="205" y="152"/>
                      <a:pt x="205" y="152"/>
                    </a:cubicBezTo>
                    <a:cubicBezTo>
                      <a:pt x="208" y="145"/>
                      <a:pt x="210" y="139"/>
                      <a:pt x="212" y="132"/>
                    </a:cubicBezTo>
                    <a:cubicBezTo>
                      <a:pt x="212" y="130"/>
                      <a:pt x="212" y="130"/>
                      <a:pt x="212" y="130"/>
                    </a:cubicBezTo>
                    <a:cubicBezTo>
                      <a:pt x="191" y="116"/>
                      <a:pt x="191" y="116"/>
                      <a:pt x="191" y="116"/>
                    </a:cubicBezTo>
                    <a:cubicBezTo>
                      <a:pt x="192" y="110"/>
                      <a:pt x="192" y="106"/>
                      <a:pt x="191" y="100"/>
                    </a:cubicBezTo>
                    <a:cubicBezTo>
                      <a:pt x="212" y="86"/>
                      <a:pt x="212" y="86"/>
                      <a:pt x="212" y="86"/>
                    </a:cubicBezTo>
                    <a:cubicBezTo>
                      <a:pt x="212" y="84"/>
                      <a:pt x="212" y="84"/>
                      <a:pt x="212" y="84"/>
                    </a:cubicBezTo>
                    <a:cubicBezTo>
                      <a:pt x="211" y="81"/>
                      <a:pt x="210" y="77"/>
                      <a:pt x="208" y="75"/>
                    </a:cubicBezTo>
                    <a:cubicBezTo>
                      <a:pt x="207" y="71"/>
                      <a:pt x="206" y="68"/>
                      <a:pt x="205" y="64"/>
                    </a:cubicBezTo>
                    <a:close/>
                    <a:moveTo>
                      <a:pt x="106" y="169"/>
                    </a:moveTo>
                    <a:cubicBezTo>
                      <a:pt x="72" y="169"/>
                      <a:pt x="45" y="142"/>
                      <a:pt x="45" y="108"/>
                    </a:cubicBezTo>
                    <a:cubicBezTo>
                      <a:pt x="45" y="74"/>
                      <a:pt x="72" y="47"/>
                      <a:pt x="106" y="47"/>
                    </a:cubicBezTo>
                    <a:cubicBezTo>
                      <a:pt x="140" y="47"/>
                      <a:pt x="167" y="74"/>
                      <a:pt x="167" y="108"/>
                    </a:cubicBezTo>
                    <a:cubicBezTo>
                      <a:pt x="167" y="142"/>
                      <a:pt x="140" y="169"/>
                      <a:pt x="10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4" name="Freeform 72"/>
              <p:cNvSpPr>
                <a:spLocks noEditPoints="1"/>
              </p:cNvSpPr>
              <p:nvPr/>
            </p:nvSpPr>
            <p:spPr bwMode="auto">
              <a:xfrm>
                <a:off x="9610725" y="-1095375"/>
                <a:ext cx="165100" cy="165100"/>
              </a:xfrm>
              <a:custGeom>
                <a:avLst/>
                <a:gdLst>
                  <a:gd name="T0" fmla="*/ 0 w 92"/>
                  <a:gd name="T1" fmla="*/ 46 h 92"/>
                  <a:gd name="T2" fmla="*/ 46 w 92"/>
                  <a:gd name="T3" fmla="*/ 92 h 92"/>
                  <a:gd name="T4" fmla="*/ 92 w 92"/>
                  <a:gd name="T5" fmla="*/ 46 h 92"/>
                  <a:gd name="T6" fmla="*/ 46 w 92"/>
                  <a:gd name="T7" fmla="*/ 0 h 92"/>
                  <a:gd name="T8" fmla="*/ 0 w 92"/>
                  <a:gd name="T9" fmla="*/ 46 h 92"/>
                  <a:gd name="T10" fmla="*/ 46 w 92"/>
                  <a:gd name="T11" fmla="*/ 14 h 92"/>
                  <a:gd name="T12" fmla="*/ 78 w 92"/>
                  <a:gd name="T13" fmla="*/ 46 h 92"/>
                  <a:gd name="T14" fmla="*/ 46 w 92"/>
                  <a:gd name="T15" fmla="*/ 79 h 92"/>
                  <a:gd name="T16" fmla="*/ 13 w 92"/>
                  <a:gd name="T17" fmla="*/ 46 h 92"/>
                  <a:gd name="T18" fmla="*/ 46 w 92"/>
                  <a:gd name="T1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0" y="46"/>
                    </a:moveTo>
                    <a:cubicBezTo>
                      <a:pt x="0" y="72"/>
                      <a:pt x="20" y="92"/>
                      <a:pt x="46" y="92"/>
                    </a:cubicBezTo>
                    <a:cubicBezTo>
                      <a:pt x="71" y="92"/>
                      <a:pt x="92" y="72"/>
                      <a:pt x="92" y="46"/>
                    </a:cubicBezTo>
                    <a:cubicBezTo>
                      <a:pt x="92" y="21"/>
                      <a:pt x="71" y="0"/>
                      <a:pt x="46" y="0"/>
                    </a:cubicBezTo>
                    <a:cubicBezTo>
                      <a:pt x="20" y="0"/>
                      <a:pt x="0" y="21"/>
                      <a:pt x="0" y="46"/>
                    </a:cubicBezTo>
                    <a:close/>
                    <a:moveTo>
                      <a:pt x="46" y="14"/>
                    </a:moveTo>
                    <a:cubicBezTo>
                      <a:pt x="64" y="14"/>
                      <a:pt x="78" y="28"/>
                      <a:pt x="78" y="46"/>
                    </a:cubicBezTo>
                    <a:cubicBezTo>
                      <a:pt x="78" y="64"/>
                      <a:pt x="64" y="79"/>
                      <a:pt x="46" y="79"/>
                    </a:cubicBezTo>
                    <a:cubicBezTo>
                      <a:pt x="28" y="79"/>
                      <a:pt x="13" y="64"/>
                      <a:pt x="13" y="46"/>
                    </a:cubicBezTo>
                    <a:cubicBezTo>
                      <a:pt x="13" y="28"/>
                      <a:pt x="28" y="14"/>
                      <a:pt x="4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5" name="Rectangle 73"/>
              <p:cNvSpPr>
                <a:spLocks noChangeArrowheads="1"/>
              </p:cNvSpPr>
              <p:nvPr/>
            </p:nvSpPr>
            <p:spPr bwMode="auto">
              <a:xfrm>
                <a:off x="9625013" y="-898525"/>
                <a:ext cx="134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6" name="Rectangle 74"/>
              <p:cNvSpPr>
                <a:spLocks noChangeArrowheads="1"/>
              </p:cNvSpPr>
              <p:nvPr/>
            </p:nvSpPr>
            <p:spPr bwMode="auto">
              <a:xfrm>
                <a:off x="9366250" y="-898525"/>
                <a:ext cx="134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7" name="Freeform 75"/>
              <p:cNvSpPr>
                <a:spLocks noEditPoints="1"/>
              </p:cNvSpPr>
              <p:nvPr/>
            </p:nvSpPr>
            <p:spPr bwMode="auto">
              <a:xfrm>
                <a:off x="9351963" y="-1095375"/>
                <a:ext cx="165100" cy="165100"/>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9 h 92"/>
                  <a:gd name="T12" fmla="*/ 14 w 92"/>
                  <a:gd name="T13" fmla="*/ 46 h 92"/>
                  <a:gd name="T14" fmla="*/ 46 w 92"/>
                  <a:gd name="T15" fmla="*/ 14 h 92"/>
                  <a:gd name="T16" fmla="*/ 78 w 92"/>
                  <a:gd name="T17" fmla="*/ 46 h 92"/>
                  <a:gd name="T18" fmla="*/ 46 w 92"/>
                  <a:gd name="T19" fmla="*/ 7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1" y="92"/>
                      <a:pt x="92" y="72"/>
                      <a:pt x="92" y="46"/>
                    </a:cubicBezTo>
                    <a:cubicBezTo>
                      <a:pt x="92" y="21"/>
                      <a:pt x="71" y="0"/>
                      <a:pt x="46" y="0"/>
                    </a:cubicBezTo>
                    <a:close/>
                    <a:moveTo>
                      <a:pt x="46" y="79"/>
                    </a:moveTo>
                    <a:cubicBezTo>
                      <a:pt x="28" y="79"/>
                      <a:pt x="14" y="64"/>
                      <a:pt x="14" y="46"/>
                    </a:cubicBezTo>
                    <a:cubicBezTo>
                      <a:pt x="14" y="28"/>
                      <a:pt x="28" y="14"/>
                      <a:pt x="46" y="14"/>
                    </a:cubicBezTo>
                    <a:cubicBezTo>
                      <a:pt x="64" y="14"/>
                      <a:pt x="78" y="28"/>
                      <a:pt x="78" y="46"/>
                    </a:cubicBezTo>
                    <a:cubicBezTo>
                      <a:pt x="78" y="64"/>
                      <a:pt x="64" y="79"/>
                      <a:pt x="4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8" name="Rectangle 76"/>
              <p:cNvSpPr>
                <a:spLocks noChangeArrowheads="1"/>
              </p:cNvSpPr>
              <p:nvPr/>
            </p:nvSpPr>
            <p:spPr bwMode="auto">
              <a:xfrm>
                <a:off x="9885363" y="-898525"/>
                <a:ext cx="133350"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19" name="Freeform 77"/>
              <p:cNvSpPr>
                <a:spLocks noEditPoints="1"/>
              </p:cNvSpPr>
              <p:nvPr/>
            </p:nvSpPr>
            <p:spPr bwMode="auto">
              <a:xfrm>
                <a:off x="9869488" y="-1095375"/>
                <a:ext cx="165100" cy="165100"/>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9 h 92"/>
                  <a:gd name="T12" fmla="*/ 13 w 92"/>
                  <a:gd name="T13" fmla="*/ 46 h 92"/>
                  <a:gd name="T14" fmla="*/ 46 w 92"/>
                  <a:gd name="T15" fmla="*/ 14 h 92"/>
                  <a:gd name="T16" fmla="*/ 78 w 92"/>
                  <a:gd name="T17" fmla="*/ 46 h 92"/>
                  <a:gd name="T18" fmla="*/ 46 w 92"/>
                  <a:gd name="T19" fmla="*/ 7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0" y="0"/>
                      <a:pt x="0" y="21"/>
                      <a:pt x="0" y="46"/>
                    </a:cubicBezTo>
                    <a:cubicBezTo>
                      <a:pt x="0" y="72"/>
                      <a:pt x="20" y="92"/>
                      <a:pt x="46" y="92"/>
                    </a:cubicBezTo>
                    <a:cubicBezTo>
                      <a:pt x="71" y="92"/>
                      <a:pt x="92" y="72"/>
                      <a:pt x="92" y="46"/>
                    </a:cubicBezTo>
                    <a:cubicBezTo>
                      <a:pt x="92" y="21"/>
                      <a:pt x="71" y="0"/>
                      <a:pt x="46" y="0"/>
                    </a:cubicBezTo>
                    <a:close/>
                    <a:moveTo>
                      <a:pt x="46" y="79"/>
                    </a:moveTo>
                    <a:cubicBezTo>
                      <a:pt x="28" y="79"/>
                      <a:pt x="13" y="64"/>
                      <a:pt x="13" y="46"/>
                    </a:cubicBezTo>
                    <a:cubicBezTo>
                      <a:pt x="13" y="28"/>
                      <a:pt x="28" y="14"/>
                      <a:pt x="46" y="14"/>
                    </a:cubicBezTo>
                    <a:cubicBezTo>
                      <a:pt x="64" y="14"/>
                      <a:pt x="78" y="28"/>
                      <a:pt x="78" y="46"/>
                    </a:cubicBezTo>
                    <a:cubicBezTo>
                      <a:pt x="78" y="64"/>
                      <a:pt x="64" y="79"/>
                      <a:pt x="4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20" name="Rectangle 78"/>
              <p:cNvSpPr>
                <a:spLocks noChangeArrowheads="1"/>
              </p:cNvSpPr>
              <p:nvPr/>
            </p:nvSpPr>
            <p:spPr bwMode="auto">
              <a:xfrm>
                <a:off x="9782175" y="-806450"/>
                <a:ext cx="2952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21" name="Rectangle 79"/>
              <p:cNvSpPr>
                <a:spLocks noChangeArrowheads="1"/>
              </p:cNvSpPr>
              <p:nvPr/>
            </p:nvSpPr>
            <p:spPr bwMode="auto">
              <a:xfrm>
                <a:off x="9782175" y="-750888"/>
                <a:ext cx="2333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22" name="Rectangle 80"/>
              <p:cNvSpPr>
                <a:spLocks noChangeArrowheads="1"/>
              </p:cNvSpPr>
              <p:nvPr/>
            </p:nvSpPr>
            <p:spPr bwMode="auto">
              <a:xfrm>
                <a:off x="9782175" y="-696913"/>
                <a:ext cx="2508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23" name="Rectangle 81"/>
              <p:cNvSpPr>
                <a:spLocks noChangeArrowheads="1"/>
              </p:cNvSpPr>
              <p:nvPr/>
            </p:nvSpPr>
            <p:spPr bwMode="auto">
              <a:xfrm>
                <a:off x="9782175" y="-641350"/>
                <a:ext cx="2952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24" name="Rectangle 82"/>
              <p:cNvSpPr>
                <a:spLocks noChangeArrowheads="1"/>
              </p:cNvSpPr>
              <p:nvPr/>
            </p:nvSpPr>
            <p:spPr bwMode="auto">
              <a:xfrm>
                <a:off x="9534525" y="-806450"/>
                <a:ext cx="1746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25" name="Rectangle 83"/>
              <p:cNvSpPr>
                <a:spLocks noChangeArrowheads="1"/>
              </p:cNvSpPr>
              <p:nvPr/>
            </p:nvSpPr>
            <p:spPr bwMode="auto">
              <a:xfrm>
                <a:off x="9553575" y="-696913"/>
                <a:ext cx="11271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26" name="Rectangle 84"/>
              <p:cNvSpPr>
                <a:spLocks noChangeArrowheads="1"/>
              </p:cNvSpPr>
              <p:nvPr/>
            </p:nvSpPr>
            <p:spPr bwMode="auto">
              <a:xfrm>
                <a:off x="9534525" y="-641350"/>
                <a:ext cx="1746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27" name="Rectangle 85"/>
              <p:cNvSpPr>
                <a:spLocks noChangeArrowheads="1"/>
              </p:cNvSpPr>
              <p:nvPr/>
            </p:nvSpPr>
            <p:spPr bwMode="auto">
              <a:xfrm>
                <a:off x="9540875" y="-750888"/>
                <a:ext cx="10953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grpSp>
          <p:nvGrpSpPr>
            <p:cNvPr id="243" name="Group 242"/>
            <p:cNvGrpSpPr/>
            <p:nvPr/>
          </p:nvGrpSpPr>
          <p:grpSpPr>
            <a:xfrm>
              <a:off x="1057316" y="3592857"/>
              <a:ext cx="1481488" cy="305794"/>
              <a:chOff x="838201" y="3025734"/>
              <a:chExt cx="1481488" cy="305794"/>
            </a:xfrm>
          </p:grpSpPr>
          <p:sp>
            <p:nvSpPr>
              <p:cNvPr id="244" name="Rectangle 243"/>
              <p:cNvSpPr/>
              <p:nvPr/>
            </p:nvSpPr>
            <p:spPr>
              <a:xfrm>
                <a:off x="838201" y="3025734"/>
                <a:ext cx="1481488" cy="305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5" name="TextBox 244"/>
              <p:cNvSpPr txBox="1"/>
              <p:nvPr/>
            </p:nvSpPr>
            <p:spPr>
              <a:xfrm>
                <a:off x="1122136" y="3054528"/>
                <a:ext cx="91563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11820"/>
                    </a:solidFill>
                    <a:effectLst/>
                    <a:uLnTx/>
                    <a:uFillTx/>
                    <a:latin typeface="Arial" panose="020B0604020202020204"/>
                    <a:ea typeface="+mn-ea"/>
                    <a:cs typeface="+mn-cs"/>
                  </a:rPr>
                  <a:t>RPA BOTS</a:t>
                </a:r>
              </a:p>
            </p:txBody>
          </p:sp>
        </p:grpSp>
      </p:grpSp>
      <p:sp>
        <p:nvSpPr>
          <p:cNvPr id="251" name="Oval 250"/>
          <p:cNvSpPr>
            <a:spLocks noChangeAspect="1"/>
          </p:cNvSpPr>
          <p:nvPr/>
        </p:nvSpPr>
        <p:spPr bwMode="gray">
          <a:xfrm>
            <a:off x="3774901" y="3076647"/>
            <a:ext cx="1627039" cy="1627039"/>
          </a:xfrm>
          <a:prstGeom prst="ellipse">
            <a:avLst/>
          </a:prstGeom>
          <a:solidFill>
            <a:schemeClr val="bg1">
              <a:lumMod val="95000"/>
            </a:schemeClr>
          </a:solidFill>
          <a:ln w="762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52" name="Freeform 5"/>
          <p:cNvSpPr>
            <a:spLocks noChangeAspect="1"/>
          </p:cNvSpPr>
          <p:nvPr/>
        </p:nvSpPr>
        <p:spPr bwMode="auto">
          <a:xfrm>
            <a:off x="3818908" y="3344230"/>
            <a:ext cx="1559559" cy="864806"/>
          </a:xfrm>
          <a:custGeom>
            <a:avLst/>
            <a:gdLst>
              <a:gd name="T0" fmla="*/ 1619 w 1715"/>
              <a:gd name="T1" fmla="*/ 486 h 951"/>
              <a:gd name="T2" fmla="*/ 1587 w 1715"/>
              <a:gd name="T3" fmla="*/ 417 h 951"/>
              <a:gd name="T4" fmla="*/ 1539 w 1715"/>
              <a:gd name="T5" fmla="*/ 360 h 951"/>
              <a:gd name="T6" fmla="*/ 1479 w 1715"/>
              <a:gd name="T7" fmla="*/ 314 h 951"/>
              <a:gd name="T8" fmla="*/ 1407 w 1715"/>
              <a:gd name="T9" fmla="*/ 284 h 951"/>
              <a:gd name="T10" fmla="*/ 1329 w 1715"/>
              <a:gd name="T11" fmla="*/ 270 h 951"/>
              <a:gd name="T12" fmla="*/ 1315 w 1715"/>
              <a:gd name="T13" fmla="*/ 213 h 951"/>
              <a:gd name="T14" fmla="*/ 1277 w 1715"/>
              <a:gd name="T15" fmla="*/ 140 h 951"/>
              <a:gd name="T16" fmla="*/ 1221 w 1715"/>
              <a:gd name="T17" fmla="*/ 78 h 951"/>
              <a:gd name="T18" fmla="*/ 1149 w 1715"/>
              <a:gd name="T19" fmla="*/ 32 h 951"/>
              <a:gd name="T20" fmla="*/ 1065 w 1715"/>
              <a:gd name="T21" fmla="*/ 3 h 951"/>
              <a:gd name="T22" fmla="*/ 1005 w 1715"/>
              <a:gd name="T23" fmla="*/ 0 h 951"/>
              <a:gd name="T24" fmla="*/ 921 w 1715"/>
              <a:gd name="T25" fmla="*/ 9 h 951"/>
              <a:gd name="T26" fmla="*/ 845 w 1715"/>
              <a:gd name="T27" fmla="*/ 38 h 951"/>
              <a:gd name="T28" fmla="*/ 781 w 1715"/>
              <a:gd name="T29" fmla="*/ 84 h 951"/>
              <a:gd name="T30" fmla="*/ 729 w 1715"/>
              <a:gd name="T31" fmla="*/ 144 h 951"/>
              <a:gd name="T32" fmla="*/ 696 w 1715"/>
              <a:gd name="T33" fmla="*/ 213 h 951"/>
              <a:gd name="T34" fmla="*/ 657 w 1715"/>
              <a:gd name="T35" fmla="*/ 228 h 951"/>
              <a:gd name="T36" fmla="*/ 559 w 1715"/>
              <a:gd name="T37" fmla="*/ 213 h 951"/>
              <a:gd name="T38" fmla="*/ 504 w 1715"/>
              <a:gd name="T39" fmla="*/ 218 h 951"/>
              <a:gd name="T40" fmla="*/ 426 w 1715"/>
              <a:gd name="T41" fmla="*/ 242 h 951"/>
              <a:gd name="T42" fmla="*/ 357 w 1715"/>
              <a:gd name="T43" fmla="*/ 282 h 951"/>
              <a:gd name="T44" fmla="*/ 301 w 1715"/>
              <a:gd name="T45" fmla="*/ 336 h 951"/>
              <a:gd name="T46" fmla="*/ 260 w 1715"/>
              <a:gd name="T47" fmla="*/ 404 h 951"/>
              <a:gd name="T48" fmla="*/ 243 w 1715"/>
              <a:gd name="T49" fmla="*/ 452 h 951"/>
              <a:gd name="T50" fmla="*/ 194 w 1715"/>
              <a:gd name="T51" fmla="*/ 458 h 951"/>
              <a:gd name="T52" fmla="*/ 128 w 1715"/>
              <a:gd name="T53" fmla="*/ 482 h 951"/>
              <a:gd name="T54" fmla="*/ 72 w 1715"/>
              <a:gd name="T55" fmla="*/ 525 h 951"/>
              <a:gd name="T56" fmla="*/ 30 w 1715"/>
              <a:gd name="T57" fmla="*/ 584 h 951"/>
              <a:gd name="T58" fmla="*/ 6 w 1715"/>
              <a:gd name="T59" fmla="*/ 651 h 951"/>
              <a:gd name="T60" fmla="*/ 0 w 1715"/>
              <a:gd name="T61" fmla="*/ 702 h 951"/>
              <a:gd name="T62" fmla="*/ 12 w 1715"/>
              <a:gd name="T63" fmla="*/ 775 h 951"/>
              <a:gd name="T64" fmla="*/ 42 w 1715"/>
              <a:gd name="T65" fmla="*/ 841 h 951"/>
              <a:gd name="T66" fmla="*/ 90 w 1715"/>
              <a:gd name="T67" fmla="*/ 894 h 951"/>
              <a:gd name="T68" fmla="*/ 150 w 1715"/>
              <a:gd name="T69" fmla="*/ 931 h 951"/>
              <a:gd name="T70" fmla="*/ 218 w 1715"/>
              <a:gd name="T71" fmla="*/ 949 h 951"/>
              <a:gd name="T72" fmla="*/ 1473 w 1715"/>
              <a:gd name="T73" fmla="*/ 951 h 951"/>
              <a:gd name="T74" fmla="*/ 1545 w 1715"/>
              <a:gd name="T75" fmla="*/ 939 h 951"/>
              <a:gd name="T76" fmla="*/ 1607 w 1715"/>
              <a:gd name="T77" fmla="*/ 909 h 951"/>
              <a:gd name="T78" fmla="*/ 1659 w 1715"/>
              <a:gd name="T79" fmla="*/ 861 h 951"/>
              <a:gd name="T80" fmla="*/ 1695 w 1715"/>
              <a:gd name="T81" fmla="*/ 799 h 951"/>
              <a:gd name="T82" fmla="*/ 1713 w 1715"/>
              <a:gd name="T83" fmla="*/ 727 h 951"/>
              <a:gd name="T84" fmla="*/ 1713 w 1715"/>
              <a:gd name="T85" fmla="*/ 673 h 951"/>
              <a:gd name="T86" fmla="*/ 1691 w 1715"/>
              <a:gd name="T87" fmla="*/ 594 h 951"/>
              <a:gd name="T88" fmla="*/ 1645 w 1715"/>
              <a:gd name="T89" fmla="*/ 528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15" h="951">
                <a:moveTo>
                  <a:pt x="1627" y="510"/>
                </a:moveTo>
                <a:lnTo>
                  <a:pt x="1627" y="510"/>
                </a:lnTo>
                <a:lnTo>
                  <a:pt x="1619" y="486"/>
                </a:lnTo>
                <a:lnTo>
                  <a:pt x="1611" y="462"/>
                </a:lnTo>
                <a:lnTo>
                  <a:pt x="1599" y="440"/>
                </a:lnTo>
                <a:lnTo>
                  <a:pt x="1587" y="417"/>
                </a:lnTo>
                <a:lnTo>
                  <a:pt x="1573" y="398"/>
                </a:lnTo>
                <a:lnTo>
                  <a:pt x="1557" y="378"/>
                </a:lnTo>
                <a:lnTo>
                  <a:pt x="1539" y="360"/>
                </a:lnTo>
                <a:lnTo>
                  <a:pt x="1519" y="344"/>
                </a:lnTo>
                <a:lnTo>
                  <a:pt x="1499" y="327"/>
                </a:lnTo>
                <a:lnTo>
                  <a:pt x="1479" y="314"/>
                </a:lnTo>
                <a:lnTo>
                  <a:pt x="1455" y="302"/>
                </a:lnTo>
                <a:lnTo>
                  <a:pt x="1433" y="291"/>
                </a:lnTo>
                <a:lnTo>
                  <a:pt x="1407" y="284"/>
                </a:lnTo>
                <a:lnTo>
                  <a:pt x="1381" y="276"/>
                </a:lnTo>
                <a:lnTo>
                  <a:pt x="1355" y="272"/>
                </a:lnTo>
                <a:lnTo>
                  <a:pt x="1329" y="270"/>
                </a:lnTo>
                <a:lnTo>
                  <a:pt x="1329" y="270"/>
                </a:lnTo>
                <a:lnTo>
                  <a:pt x="1323" y="242"/>
                </a:lnTo>
                <a:lnTo>
                  <a:pt x="1315" y="213"/>
                </a:lnTo>
                <a:lnTo>
                  <a:pt x="1305" y="188"/>
                </a:lnTo>
                <a:lnTo>
                  <a:pt x="1293" y="162"/>
                </a:lnTo>
                <a:lnTo>
                  <a:pt x="1277" y="140"/>
                </a:lnTo>
                <a:lnTo>
                  <a:pt x="1261" y="116"/>
                </a:lnTo>
                <a:lnTo>
                  <a:pt x="1241" y="96"/>
                </a:lnTo>
                <a:lnTo>
                  <a:pt x="1221" y="78"/>
                </a:lnTo>
                <a:lnTo>
                  <a:pt x="1199" y="60"/>
                </a:lnTo>
                <a:lnTo>
                  <a:pt x="1175" y="44"/>
                </a:lnTo>
                <a:lnTo>
                  <a:pt x="1149" y="32"/>
                </a:lnTo>
                <a:lnTo>
                  <a:pt x="1123" y="20"/>
                </a:lnTo>
                <a:lnTo>
                  <a:pt x="1095" y="9"/>
                </a:lnTo>
                <a:lnTo>
                  <a:pt x="1065" y="3"/>
                </a:lnTo>
                <a:lnTo>
                  <a:pt x="1035" y="0"/>
                </a:lnTo>
                <a:lnTo>
                  <a:pt x="1005" y="0"/>
                </a:lnTo>
                <a:lnTo>
                  <a:pt x="1005" y="0"/>
                </a:lnTo>
                <a:lnTo>
                  <a:pt x="977" y="0"/>
                </a:lnTo>
                <a:lnTo>
                  <a:pt x="949" y="3"/>
                </a:lnTo>
                <a:lnTo>
                  <a:pt x="921" y="9"/>
                </a:lnTo>
                <a:lnTo>
                  <a:pt x="895" y="18"/>
                </a:lnTo>
                <a:lnTo>
                  <a:pt x="869" y="27"/>
                </a:lnTo>
                <a:lnTo>
                  <a:pt x="845" y="38"/>
                </a:lnTo>
                <a:lnTo>
                  <a:pt x="823" y="51"/>
                </a:lnTo>
                <a:lnTo>
                  <a:pt x="801" y="68"/>
                </a:lnTo>
                <a:lnTo>
                  <a:pt x="781" y="84"/>
                </a:lnTo>
                <a:lnTo>
                  <a:pt x="763" y="102"/>
                </a:lnTo>
                <a:lnTo>
                  <a:pt x="745" y="122"/>
                </a:lnTo>
                <a:lnTo>
                  <a:pt x="729" y="144"/>
                </a:lnTo>
                <a:lnTo>
                  <a:pt x="717" y="165"/>
                </a:lnTo>
                <a:lnTo>
                  <a:pt x="705" y="189"/>
                </a:lnTo>
                <a:lnTo>
                  <a:pt x="696" y="213"/>
                </a:lnTo>
                <a:lnTo>
                  <a:pt x="687" y="237"/>
                </a:lnTo>
                <a:lnTo>
                  <a:pt x="687" y="237"/>
                </a:lnTo>
                <a:lnTo>
                  <a:pt x="657" y="228"/>
                </a:lnTo>
                <a:lnTo>
                  <a:pt x="625" y="219"/>
                </a:lnTo>
                <a:lnTo>
                  <a:pt x="594" y="216"/>
                </a:lnTo>
                <a:lnTo>
                  <a:pt x="559" y="213"/>
                </a:lnTo>
                <a:lnTo>
                  <a:pt x="559" y="213"/>
                </a:lnTo>
                <a:lnTo>
                  <a:pt x="531" y="216"/>
                </a:lnTo>
                <a:lnTo>
                  <a:pt x="504" y="218"/>
                </a:lnTo>
                <a:lnTo>
                  <a:pt x="477" y="224"/>
                </a:lnTo>
                <a:lnTo>
                  <a:pt x="451" y="231"/>
                </a:lnTo>
                <a:lnTo>
                  <a:pt x="426" y="242"/>
                </a:lnTo>
                <a:lnTo>
                  <a:pt x="402" y="254"/>
                </a:lnTo>
                <a:lnTo>
                  <a:pt x="379" y="266"/>
                </a:lnTo>
                <a:lnTo>
                  <a:pt x="357" y="282"/>
                </a:lnTo>
                <a:lnTo>
                  <a:pt x="337" y="297"/>
                </a:lnTo>
                <a:lnTo>
                  <a:pt x="318" y="318"/>
                </a:lnTo>
                <a:lnTo>
                  <a:pt x="301" y="336"/>
                </a:lnTo>
                <a:lnTo>
                  <a:pt x="285" y="357"/>
                </a:lnTo>
                <a:lnTo>
                  <a:pt x="271" y="380"/>
                </a:lnTo>
                <a:lnTo>
                  <a:pt x="260" y="404"/>
                </a:lnTo>
                <a:lnTo>
                  <a:pt x="252" y="428"/>
                </a:lnTo>
                <a:lnTo>
                  <a:pt x="243" y="452"/>
                </a:lnTo>
                <a:lnTo>
                  <a:pt x="243" y="452"/>
                </a:lnTo>
                <a:lnTo>
                  <a:pt x="243" y="452"/>
                </a:lnTo>
                <a:lnTo>
                  <a:pt x="218" y="453"/>
                </a:lnTo>
                <a:lnTo>
                  <a:pt x="194" y="458"/>
                </a:lnTo>
                <a:lnTo>
                  <a:pt x="171" y="464"/>
                </a:lnTo>
                <a:lnTo>
                  <a:pt x="150" y="471"/>
                </a:lnTo>
                <a:lnTo>
                  <a:pt x="128" y="482"/>
                </a:lnTo>
                <a:lnTo>
                  <a:pt x="108" y="495"/>
                </a:lnTo>
                <a:lnTo>
                  <a:pt x="90" y="510"/>
                </a:lnTo>
                <a:lnTo>
                  <a:pt x="72" y="525"/>
                </a:lnTo>
                <a:lnTo>
                  <a:pt x="56" y="543"/>
                </a:lnTo>
                <a:lnTo>
                  <a:pt x="42" y="561"/>
                </a:lnTo>
                <a:lnTo>
                  <a:pt x="30" y="584"/>
                </a:lnTo>
                <a:lnTo>
                  <a:pt x="20" y="606"/>
                </a:lnTo>
                <a:lnTo>
                  <a:pt x="12" y="627"/>
                </a:lnTo>
                <a:lnTo>
                  <a:pt x="6" y="651"/>
                </a:lnTo>
                <a:lnTo>
                  <a:pt x="2" y="675"/>
                </a:lnTo>
                <a:lnTo>
                  <a:pt x="0" y="702"/>
                </a:lnTo>
                <a:lnTo>
                  <a:pt x="0" y="702"/>
                </a:lnTo>
                <a:lnTo>
                  <a:pt x="2" y="727"/>
                </a:lnTo>
                <a:lnTo>
                  <a:pt x="6" y="751"/>
                </a:lnTo>
                <a:lnTo>
                  <a:pt x="12" y="775"/>
                </a:lnTo>
                <a:lnTo>
                  <a:pt x="20" y="799"/>
                </a:lnTo>
                <a:lnTo>
                  <a:pt x="30" y="822"/>
                </a:lnTo>
                <a:lnTo>
                  <a:pt x="42" y="841"/>
                </a:lnTo>
                <a:lnTo>
                  <a:pt x="56" y="861"/>
                </a:lnTo>
                <a:lnTo>
                  <a:pt x="72" y="877"/>
                </a:lnTo>
                <a:lnTo>
                  <a:pt x="90" y="894"/>
                </a:lnTo>
                <a:lnTo>
                  <a:pt x="108" y="909"/>
                </a:lnTo>
                <a:lnTo>
                  <a:pt x="128" y="921"/>
                </a:lnTo>
                <a:lnTo>
                  <a:pt x="150" y="931"/>
                </a:lnTo>
                <a:lnTo>
                  <a:pt x="171" y="939"/>
                </a:lnTo>
                <a:lnTo>
                  <a:pt x="194" y="945"/>
                </a:lnTo>
                <a:lnTo>
                  <a:pt x="218" y="949"/>
                </a:lnTo>
                <a:lnTo>
                  <a:pt x="243" y="951"/>
                </a:lnTo>
                <a:lnTo>
                  <a:pt x="1473" y="951"/>
                </a:lnTo>
                <a:lnTo>
                  <a:pt x="1473" y="951"/>
                </a:lnTo>
                <a:lnTo>
                  <a:pt x="1497" y="949"/>
                </a:lnTo>
                <a:lnTo>
                  <a:pt x="1521" y="945"/>
                </a:lnTo>
                <a:lnTo>
                  <a:pt x="1545" y="939"/>
                </a:lnTo>
                <a:lnTo>
                  <a:pt x="1567" y="931"/>
                </a:lnTo>
                <a:lnTo>
                  <a:pt x="1587" y="921"/>
                </a:lnTo>
                <a:lnTo>
                  <a:pt x="1607" y="909"/>
                </a:lnTo>
                <a:lnTo>
                  <a:pt x="1627" y="894"/>
                </a:lnTo>
                <a:lnTo>
                  <a:pt x="1643" y="877"/>
                </a:lnTo>
                <a:lnTo>
                  <a:pt x="1659" y="861"/>
                </a:lnTo>
                <a:lnTo>
                  <a:pt x="1673" y="841"/>
                </a:lnTo>
                <a:lnTo>
                  <a:pt x="1685" y="822"/>
                </a:lnTo>
                <a:lnTo>
                  <a:pt x="1695" y="799"/>
                </a:lnTo>
                <a:lnTo>
                  <a:pt x="1703" y="775"/>
                </a:lnTo>
                <a:lnTo>
                  <a:pt x="1709" y="751"/>
                </a:lnTo>
                <a:lnTo>
                  <a:pt x="1713" y="727"/>
                </a:lnTo>
                <a:lnTo>
                  <a:pt x="1715" y="702"/>
                </a:lnTo>
                <a:lnTo>
                  <a:pt x="1715" y="702"/>
                </a:lnTo>
                <a:lnTo>
                  <a:pt x="1713" y="673"/>
                </a:lnTo>
                <a:lnTo>
                  <a:pt x="1709" y="645"/>
                </a:lnTo>
                <a:lnTo>
                  <a:pt x="1701" y="619"/>
                </a:lnTo>
                <a:lnTo>
                  <a:pt x="1691" y="594"/>
                </a:lnTo>
                <a:lnTo>
                  <a:pt x="1679" y="570"/>
                </a:lnTo>
                <a:lnTo>
                  <a:pt x="1663" y="548"/>
                </a:lnTo>
                <a:lnTo>
                  <a:pt x="1645" y="528"/>
                </a:lnTo>
                <a:lnTo>
                  <a:pt x="1627" y="510"/>
                </a:lnTo>
                <a:lnTo>
                  <a:pt x="1627" y="510"/>
                </a:lnTo>
                <a:close/>
              </a:path>
            </a:pathLst>
          </a:custGeom>
          <a:solidFill>
            <a:schemeClr val="bg1"/>
          </a:solidFill>
          <a:ln>
            <a:solidFill>
              <a:schemeClr val="tx1">
                <a:lumMod val="75000"/>
              </a:schemeClr>
            </a:solid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3565A"/>
              </a:solidFill>
              <a:effectLst/>
              <a:uLnTx/>
              <a:uFillTx/>
              <a:latin typeface="Arial" panose="020B0604020202020204"/>
              <a:ea typeface="+mn-ea"/>
              <a:cs typeface="+mn-cs"/>
            </a:endParaRPr>
          </a:p>
        </p:txBody>
      </p:sp>
      <p:sp>
        <p:nvSpPr>
          <p:cNvPr id="253" name="Freeform 81">
            <a:extLst>
              <a:ext uri="{FF2B5EF4-FFF2-40B4-BE49-F238E27FC236}">
                <a16:creationId xmlns:a16="http://schemas.microsoft.com/office/drawing/2014/main" id="{F2D10DC7-FAC2-4EAD-B33E-1FAF1F94BF2E}"/>
              </a:ext>
            </a:extLst>
          </p:cNvPr>
          <p:cNvSpPr>
            <a:spLocks noChangeAspect="1" noEditPoints="1"/>
          </p:cNvSpPr>
          <p:nvPr/>
        </p:nvSpPr>
        <p:spPr bwMode="auto">
          <a:xfrm>
            <a:off x="4266094" y="3478554"/>
            <a:ext cx="685800" cy="685800"/>
          </a:xfrm>
          <a:custGeom>
            <a:avLst/>
            <a:gdLst>
              <a:gd name="T0" fmla="*/ 29 w 93"/>
              <a:gd name="T1" fmla="*/ 70 h 93"/>
              <a:gd name="T2" fmla="*/ 33 w 93"/>
              <a:gd name="T3" fmla="*/ 55 h 93"/>
              <a:gd name="T4" fmla="*/ 68 w 93"/>
              <a:gd name="T5" fmla="*/ 19 h 93"/>
              <a:gd name="T6" fmla="*/ 70 w 93"/>
              <a:gd name="T7" fmla="*/ 29 h 93"/>
              <a:gd name="T8" fmla="*/ 68 w 93"/>
              <a:gd name="T9" fmla="*/ 19 h 93"/>
              <a:gd name="T10" fmla="*/ 26 w 93"/>
              <a:gd name="T11" fmla="*/ 83 h 93"/>
              <a:gd name="T12" fmla="*/ 36 w 93"/>
              <a:gd name="T13" fmla="*/ 42 h 93"/>
              <a:gd name="T14" fmla="*/ 35 w 93"/>
              <a:gd name="T15" fmla="*/ 47 h 93"/>
              <a:gd name="T16" fmla="*/ 28 w 93"/>
              <a:gd name="T17" fmla="*/ 78 h 93"/>
              <a:gd name="T18" fmla="*/ 35 w 93"/>
              <a:gd name="T19" fmla="*/ 47 h 93"/>
              <a:gd name="T20" fmla="*/ 73 w 93"/>
              <a:gd name="T21" fmla="*/ 38 h 93"/>
              <a:gd name="T22" fmla="*/ 66 w 93"/>
              <a:gd name="T23" fmla="*/ 10 h 93"/>
              <a:gd name="T24" fmla="*/ 79 w 93"/>
              <a:gd name="T25" fmla="*/ 22 h 93"/>
              <a:gd name="T26" fmla="*/ 59 w 93"/>
              <a:gd name="T27" fmla="*/ 27 h 93"/>
              <a:gd name="T28" fmla="*/ 79 w 93"/>
              <a:gd name="T29" fmla="*/ 22 h 93"/>
              <a:gd name="T30" fmla="*/ 56 w 93"/>
              <a:gd name="T31" fmla="*/ 68 h 93"/>
              <a:gd name="T32" fmla="*/ 62 w 93"/>
              <a:gd name="T33" fmla="*/ 60 h 93"/>
              <a:gd name="T34" fmla="*/ 52 w 93"/>
              <a:gd name="T35" fmla="*/ 48 h 93"/>
              <a:gd name="T36" fmla="*/ 44 w 93"/>
              <a:gd name="T37" fmla="*/ 34 h 93"/>
              <a:gd name="T38" fmla="*/ 29 w 93"/>
              <a:gd name="T39" fmla="*/ 37 h 93"/>
              <a:gd name="T40" fmla="*/ 13 w 93"/>
              <a:gd name="T41" fmla="*/ 37 h 93"/>
              <a:gd name="T42" fmla="*/ 8 w 93"/>
              <a:gd name="T43" fmla="*/ 51 h 93"/>
              <a:gd name="T44" fmla="*/ 5 w 93"/>
              <a:gd name="T45" fmla="*/ 62 h 93"/>
              <a:gd name="T46" fmla="*/ 4 w 93"/>
              <a:gd name="T47" fmla="*/ 78 h 93"/>
              <a:gd name="T48" fmla="*/ 18 w 93"/>
              <a:gd name="T49" fmla="*/ 85 h 93"/>
              <a:gd name="T50" fmla="*/ 31 w 93"/>
              <a:gd name="T51" fmla="*/ 93 h 93"/>
              <a:gd name="T52" fmla="*/ 44 w 93"/>
              <a:gd name="T53" fmla="*/ 85 h 93"/>
              <a:gd name="T54" fmla="*/ 58 w 93"/>
              <a:gd name="T55" fmla="*/ 78 h 93"/>
              <a:gd name="T56" fmla="*/ 93 w 93"/>
              <a:gd name="T57" fmla="*/ 27 h 93"/>
              <a:gd name="T58" fmla="*/ 88 w 93"/>
              <a:gd name="T59" fmla="*/ 19 h 93"/>
              <a:gd name="T60" fmla="*/ 89 w 93"/>
              <a:gd name="T61" fmla="*/ 11 h 93"/>
              <a:gd name="T62" fmla="*/ 80 w 93"/>
              <a:gd name="T63" fmla="*/ 7 h 93"/>
              <a:gd name="T64" fmla="*/ 67 w 93"/>
              <a:gd name="T65" fmla="*/ 0 h 93"/>
              <a:gd name="T66" fmla="*/ 60 w 93"/>
              <a:gd name="T67" fmla="*/ 7 h 93"/>
              <a:gd name="T68" fmla="*/ 47 w 93"/>
              <a:gd name="T69" fmla="*/ 14 h 93"/>
              <a:gd name="T70" fmla="*/ 49 w 93"/>
              <a:gd name="T71" fmla="*/ 23 h 93"/>
              <a:gd name="T72" fmla="*/ 52 w 93"/>
              <a:gd name="T73" fmla="*/ 34 h 93"/>
              <a:gd name="T74" fmla="*/ 55 w 93"/>
              <a:gd name="T75" fmla="*/ 44 h 93"/>
              <a:gd name="T76" fmla="*/ 69 w 93"/>
              <a:gd name="T77" fmla="*/ 44 h 93"/>
              <a:gd name="T78" fmla="*/ 79 w 93"/>
              <a:gd name="T79" fmla="*/ 46 h 93"/>
              <a:gd name="T80" fmla="*/ 86 w 93"/>
              <a:gd name="T81" fmla="*/ 34 h 93"/>
              <a:gd name="T82" fmla="*/ 93 w 93"/>
              <a:gd name="T83" fmla="*/ 2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93">
                <a:moveTo>
                  <a:pt x="39" y="64"/>
                </a:moveTo>
                <a:cubicBezTo>
                  <a:pt x="38" y="68"/>
                  <a:pt x="34" y="71"/>
                  <a:pt x="29" y="70"/>
                </a:cubicBezTo>
                <a:cubicBezTo>
                  <a:pt x="25" y="69"/>
                  <a:pt x="23" y="65"/>
                  <a:pt x="23" y="61"/>
                </a:cubicBezTo>
                <a:cubicBezTo>
                  <a:pt x="24" y="56"/>
                  <a:pt x="29" y="54"/>
                  <a:pt x="33" y="55"/>
                </a:cubicBezTo>
                <a:cubicBezTo>
                  <a:pt x="37" y="56"/>
                  <a:pt x="40" y="60"/>
                  <a:pt x="39" y="64"/>
                </a:cubicBezTo>
                <a:close/>
                <a:moveTo>
                  <a:pt x="68" y="19"/>
                </a:moveTo>
                <a:cubicBezTo>
                  <a:pt x="65" y="20"/>
                  <a:pt x="63" y="23"/>
                  <a:pt x="64" y="25"/>
                </a:cubicBezTo>
                <a:cubicBezTo>
                  <a:pt x="65" y="28"/>
                  <a:pt x="68" y="30"/>
                  <a:pt x="70" y="29"/>
                </a:cubicBezTo>
                <a:cubicBezTo>
                  <a:pt x="73" y="29"/>
                  <a:pt x="75" y="26"/>
                  <a:pt x="74" y="23"/>
                </a:cubicBezTo>
                <a:cubicBezTo>
                  <a:pt x="74" y="20"/>
                  <a:pt x="71" y="18"/>
                  <a:pt x="68" y="19"/>
                </a:cubicBezTo>
                <a:close/>
                <a:moveTo>
                  <a:pt x="52" y="67"/>
                </a:moveTo>
                <a:cubicBezTo>
                  <a:pt x="49" y="79"/>
                  <a:pt x="38" y="86"/>
                  <a:pt x="26" y="83"/>
                </a:cubicBezTo>
                <a:cubicBezTo>
                  <a:pt x="15" y="81"/>
                  <a:pt x="8" y="69"/>
                  <a:pt x="10" y="58"/>
                </a:cubicBezTo>
                <a:cubicBezTo>
                  <a:pt x="13" y="46"/>
                  <a:pt x="24" y="39"/>
                  <a:pt x="36" y="42"/>
                </a:cubicBezTo>
                <a:cubicBezTo>
                  <a:pt x="47" y="44"/>
                  <a:pt x="54" y="56"/>
                  <a:pt x="52" y="67"/>
                </a:cubicBezTo>
                <a:close/>
                <a:moveTo>
                  <a:pt x="35" y="47"/>
                </a:moveTo>
                <a:cubicBezTo>
                  <a:pt x="26" y="45"/>
                  <a:pt x="18" y="50"/>
                  <a:pt x="16" y="59"/>
                </a:cubicBezTo>
                <a:cubicBezTo>
                  <a:pt x="14" y="67"/>
                  <a:pt x="19" y="76"/>
                  <a:pt x="28" y="78"/>
                </a:cubicBezTo>
                <a:cubicBezTo>
                  <a:pt x="36" y="80"/>
                  <a:pt x="45" y="74"/>
                  <a:pt x="47" y="66"/>
                </a:cubicBezTo>
                <a:cubicBezTo>
                  <a:pt x="48" y="57"/>
                  <a:pt x="43" y="49"/>
                  <a:pt x="35" y="47"/>
                </a:cubicBezTo>
                <a:close/>
                <a:moveTo>
                  <a:pt x="83" y="21"/>
                </a:moveTo>
                <a:cubicBezTo>
                  <a:pt x="85" y="28"/>
                  <a:pt x="80" y="36"/>
                  <a:pt x="73" y="38"/>
                </a:cubicBezTo>
                <a:cubicBezTo>
                  <a:pt x="65" y="40"/>
                  <a:pt x="57" y="35"/>
                  <a:pt x="55" y="28"/>
                </a:cubicBezTo>
                <a:cubicBezTo>
                  <a:pt x="54" y="20"/>
                  <a:pt x="58" y="12"/>
                  <a:pt x="66" y="10"/>
                </a:cubicBezTo>
                <a:cubicBezTo>
                  <a:pt x="73" y="9"/>
                  <a:pt x="81" y="13"/>
                  <a:pt x="83" y="21"/>
                </a:cubicBezTo>
                <a:close/>
                <a:moveTo>
                  <a:pt x="79" y="22"/>
                </a:moveTo>
                <a:cubicBezTo>
                  <a:pt x="78" y="16"/>
                  <a:pt x="72" y="13"/>
                  <a:pt x="67" y="14"/>
                </a:cubicBezTo>
                <a:cubicBezTo>
                  <a:pt x="61" y="15"/>
                  <a:pt x="58" y="21"/>
                  <a:pt x="59" y="27"/>
                </a:cubicBezTo>
                <a:cubicBezTo>
                  <a:pt x="60" y="32"/>
                  <a:pt x="66" y="36"/>
                  <a:pt x="72" y="34"/>
                </a:cubicBezTo>
                <a:cubicBezTo>
                  <a:pt x="77" y="33"/>
                  <a:pt x="81" y="27"/>
                  <a:pt x="79" y="22"/>
                </a:cubicBezTo>
                <a:close/>
                <a:moveTo>
                  <a:pt x="54" y="74"/>
                </a:moveTo>
                <a:cubicBezTo>
                  <a:pt x="55" y="72"/>
                  <a:pt x="56" y="70"/>
                  <a:pt x="56" y="68"/>
                </a:cubicBezTo>
                <a:cubicBezTo>
                  <a:pt x="57" y="66"/>
                  <a:pt x="57" y="64"/>
                  <a:pt x="57" y="62"/>
                </a:cubicBezTo>
                <a:cubicBezTo>
                  <a:pt x="62" y="60"/>
                  <a:pt x="62" y="60"/>
                  <a:pt x="62" y="60"/>
                </a:cubicBezTo>
                <a:cubicBezTo>
                  <a:pt x="58" y="47"/>
                  <a:pt x="58" y="47"/>
                  <a:pt x="58" y="47"/>
                </a:cubicBezTo>
                <a:cubicBezTo>
                  <a:pt x="52" y="48"/>
                  <a:pt x="52" y="48"/>
                  <a:pt x="52" y="48"/>
                </a:cubicBezTo>
                <a:cubicBezTo>
                  <a:pt x="50" y="45"/>
                  <a:pt x="47" y="42"/>
                  <a:pt x="44" y="40"/>
                </a:cubicBezTo>
                <a:cubicBezTo>
                  <a:pt x="44" y="34"/>
                  <a:pt x="44" y="34"/>
                  <a:pt x="44" y="34"/>
                </a:cubicBezTo>
                <a:cubicBezTo>
                  <a:pt x="32" y="31"/>
                  <a:pt x="32" y="31"/>
                  <a:pt x="32" y="31"/>
                </a:cubicBezTo>
                <a:cubicBezTo>
                  <a:pt x="29" y="37"/>
                  <a:pt x="29" y="37"/>
                  <a:pt x="29" y="37"/>
                </a:cubicBezTo>
                <a:cubicBezTo>
                  <a:pt x="25" y="37"/>
                  <a:pt x="22" y="38"/>
                  <a:pt x="18" y="40"/>
                </a:cubicBezTo>
                <a:cubicBezTo>
                  <a:pt x="13" y="37"/>
                  <a:pt x="13" y="37"/>
                  <a:pt x="13" y="37"/>
                </a:cubicBezTo>
                <a:cubicBezTo>
                  <a:pt x="5" y="47"/>
                  <a:pt x="5" y="47"/>
                  <a:pt x="5" y="47"/>
                </a:cubicBezTo>
                <a:cubicBezTo>
                  <a:pt x="8" y="51"/>
                  <a:pt x="8" y="51"/>
                  <a:pt x="8" y="51"/>
                </a:cubicBezTo>
                <a:cubicBezTo>
                  <a:pt x="7" y="53"/>
                  <a:pt x="6" y="55"/>
                  <a:pt x="6" y="57"/>
                </a:cubicBezTo>
                <a:cubicBezTo>
                  <a:pt x="5" y="59"/>
                  <a:pt x="5" y="61"/>
                  <a:pt x="5" y="62"/>
                </a:cubicBezTo>
                <a:cubicBezTo>
                  <a:pt x="0" y="65"/>
                  <a:pt x="0" y="65"/>
                  <a:pt x="0" y="65"/>
                </a:cubicBezTo>
                <a:cubicBezTo>
                  <a:pt x="4" y="78"/>
                  <a:pt x="4" y="78"/>
                  <a:pt x="4" y="78"/>
                </a:cubicBezTo>
                <a:cubicBezTo>
                  <a:pt x="10" y="77"/>
                  <a:pt x="10" y="77"/>
                  <a:pt x="10" y="77"/>
                </a:cubicBezTo>
                <a:cubicBezTo>
                  <a:pt x="12" y="80"/>
                  <a:pt x="15" y="83"/>
                  <a:pt x="18" y="85"/>
                </a:cubicBezTo>
                <a:cubicBezTo>
                  <a:pt x="18" y="91"/>
                  <a:pt x="18" y="91"/>
                  <a:pt x="18" y="91"/>
                </a:cubicBezTo>
                <a:cubicBezTo>
                  <a:pt x="31" y="93"/>
                  <a:pt x="31" y="93"/>
                  <a:pt x="31" y="93"/>
                </a:cubicBezTo>
                <a:cubicBezTo>
                  <a:pt x="33" y="88"/>
                  <a:pt x="33" y="88"/>
                  <a:pt x="33" y="88"/>
                </a:cubicBezTo>
                <a:cubicBezTo>
                  <a:pt x="37" y="88"/>
                  <a:pt x="41" y="87"/>
                  <a:pt x="44" y="85"/>
                </a:cubicBezTo>
                <a:cubicBezTo>
                  <a:pt x="49" y="88"/>
                  <a:pt x="49" y="88"/>
                  <a:pt x="49" y="88"/>
                </a:cubicBezTo>
                <a:cubicBezTo>
                  <a:pt x="58" y="78"/>
                  <a:pt x="58" y="78"/>
                  <a:pt x="58" y="78"/>
                </a:cubicBezTo>
                <a:lnTo>
                  <a:pt x="54" y="74"/>
                </a:lnTo>
                <a:close/>
                <a:moveTo>
                  <a:pt x="93" y="27"/>
                </a:moveTo>
                <a:cubicBezTo>
                  <a:pt x="89" y="25"/>
                  <a:pt x="89" y="25"/>
                  <a:pt x="89" y="25"/>
                </a:cubicBezTo>
                <a:cubicBezTo>
                  <a:pt x="89" y="23"/>
                  <a:pt x="89" y="21"/>
                  <a:pt x="88" y="19"/>
                </a:cubicBezTo>
                <a:cubicBezTo>
                  <a:pt x="88" y="18"/>
                  <a:pt x="87" y="16"/>
                  <a:pt x="86" y="14"/>
                </a:cubicBezTo>
                <a:cubicBezTo>
                  <a:pt x="89" y="11"/>
                  <a:pt x="89" y="11"/>
                  <a:pt x="89" y="11"/>
                </a:cubicBezTo>
                <a:cubicBezTo>
                  <a:pt x="83" y="5"/>
                  <a:pt x="83" y="5"/>
                  <a:pt x="83" y="5"/>
                </a:cubicBezTo>
                <a:cubicBezTo>
                  <a:pt x="80" y="7"/>
                  <a:pt x="80" y="7"/>
                  <a:pt x="80" y="7"/>
                </a:cubicBezTo>
                <a:cubicBezTo>
                  <a:pt x="77" y="6"/>
                  <a:pt x="73" y="4"/>
                  <a:pt x="69" y="4"/>
                </a:cubicBezTo>
                <a:cubicBezTo>
                  <a:pt x="67" y="0"/>
                  <a:pt x="67" y="0"/>
                  <a:pt x="67" y="0"/>
                </a:cubicBezTo>
                <a:cubicBezTo>
                  <a:pt x="59" y="2"/>
                  <a:pt x="59" y="2"/>
                  <a:pt x="59" y="2"/>
                </a:cubicBezTo>
                <a:cubicBezTo>
                  <a:pt x="60" y="7"/>
                  <a:pt x="60" y="7"/>
                  <a:pt x="60" y="7"/>
                </a:cubicBezTo>
                <a:cubicBezTo>
                  <a:pt x="57" y="8"/>
                  <a:pt x="54" y="11"/>
                  <a:pt x="52" y="14"/>
                </a:cubicBezTo>
                <a:cubicBezTo>
                  <a:pt x="47" y="14"/>
                  <a:pt x="47" y="14"/>
                  <a:pt x="47" y="14"/>
                </a:cubicBezTo>
                <a:cubicBezTo>
                  <a:pt x="45" y="21"/>
                  <a:pt x="45" y="21"/>
                  <a:pt x="45" y="21"/>
                </a:cubicBezTo>
                <a:cubicBezTo>
                  <a:pt x="49" y="23"/>
                  <a:pt x="49" y="23"/>
                  <a:pt x="49" y="23"/>
                </a:cubicBezTo>
                <a:cubicBezTo>
                  <a:pt x="49" y="25"/>
                  <a:pt x="50" y="27"/>
                  <a:pt x="50" y="29"/>
                </a:cubicBezTo>
                <a:cubicBezTo>
                  <a:pt x="50" y="31"/>
                  <a:pt x="51" y="32"/>
                  <a:pt x="52" y="34"/>
                </a:cubicBezTo>
                <a:cubicBezTo>
                  <a:pt x="49" y="38"/>
                  <a:pt x="49" y="38"/>
                  <a:pt x="49" y="38"/>
                </a:cubicBezTo>
                <a:cubicBezTo>
                  <a:pt x="55" y="44"/>
                  <a:pt x="55" y="44"/>
                  <a:pt x="55" y="44"/>
                </a:cubicBezTo>
                <a:cubicBezTo>
                  <a:pt x="59" y="41"/>
                  <a:pt x="59" y="41"/>
                  <a:pt x="59" y="41"/>
                </a:cubicBezTo>
                <a:cubicBezTo>
                  <a:pt x="62" y="43"/>
                  <a:pt x="65" y="44"/>
                  <a:pt x="69" y="44"/>
                </a:cubicBezTo>
                <a:cubicBezTo>
                  <a:pt x="71" y="48"/>
                  <a:pt x="71" y="48"/>
                  <a:pt x="71" y="48"/>
                </a:cubicBezTo>
                <a:cubicBezTo>
                  <a:pt x="79" y="46"/>
                  <a:pt x="79" y="46"/>
                  <a:pt x="79" y="46"/>
                </a:cubicBezTo>
                <a:cubicBezTo>
                  <a:pt x="78" y="42"/>
                  <a:pt x="78" y="42"/>
                  <a:pt x="78" y="42"/>
                </a:cubicBezTo>
                <a:cubicBezTo>
                  <a:pt x="82" y="40"/>
                  <a:pt x="84" y="37"/>
                  <a:pt x="86" y="34"/>
                </a:cubicBezTo>
                <a:cubicBezTo>
                  <a:pt x="91" y="35"/>
                  <a:pt x="91" y="35"/>
                  <a:pt x="91" y="35"/>
                </a:cubicBezTo>
                <a:lnTo>
                  <a:pt x="93" y="27"/>
                </a:lnTo>
                <a:close/>
              </a:path>
            </a:pathLst>
          </a:custGeom>
          <a:solidFill>
            <a:schemeClr val="accent5"/>
          </a:solidFill>
          <a:ln>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3565A"/>
              </a:solidFill>
              <a:effectLst/>
              <a:uLnTx/>
              <a:uFillTx/>
              <a:latin typeface="Arial" panose="020B0604020202020204"/>
              <a:ea typeface="+mn-ea"/>
              <a:cs typeface="+mn-cs"/>
            </a:endParaRPr>
          </a:p>
        </p:txBody>
      </p:sp>
      <p:sp>
        <p:nvSpPr>
          <p:cNvPr id="254" name="TextBox 253"/>
          <p:cNvSpPr txBox="1"/>
          <p:nvPr/>
        </p:nvSpPr>
        <p:spPr>
          <a:xfrm>
            <a:off x="6920016" y="2816979"/>
            <a:ext cx="7986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11820"/>
                </a:solidFill>
                <a:effectLst/>
                <a:uLnTx/>
                <a:uFillTx/>
                <a:latin typeface="Arial" panose="020B0604020202020204"/>
                <a:ea typeface="+mn-ea"/>
                <a:cs typeface="+mn-cs"/>
              </a:rPr>
              <a:t>CICS</a:t>
            </a:r>
          </a:p>
        </p:txBody>
      </p:sp>
      <p:cxnSp>
        <p:nvCxnSpPr>
          <p:cNvPr id="260" name="Straight Arrow Connector 259"/>
          <p:cNvCxnSpPr/>
          <p:nvPr/>
        </p:nvCxnSpPr>
        <p:spPr>
          <a:xfrm>
            <a:off x="3347326" y="2675517"/>
            <a:ext cx="538957" cy="57392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p:nvPr/>
        </p:nvCxnSpPr>
        <p:spPr>
          <a:xfrm flipV="1">
            <a:off x="3347361" y="4723335"/>
            <a:ext cx="647123" cy="8311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3328076" y="3620661"/>
            <a:ext cx="387276" cy="1109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V="1">
            <a:off x="3343871" y="4324340"/>
            <a:ext cx="459905" cy="2653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9" name="Rounded Rectangular Callout 268"/>
          <p:cNvSpPr/>
          <p:nvPr/>
        </p:nvSpPr>
        <p:spPr>
          <a:xfrm>
            <a:off x="9515050" y="1820302"/>
            <a:ext cx="2007069" cy="1512409"/>
          </a:xfrm>
          <a:prstGeom prst="wedgeRoundRectCallout">
            <a:avLst>
              <a:gd name="adj1" fmla="val -35445"/>
              <a:gd name="adj2" fmla="val 71084"/>
              <a:gd name="adj3" fmla="val 166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0" name="TextBox 269"/>
          <p:cNvSpPr txBox="1"/>
          <p:nvPr/>
        </p:nvSpPr>
        <p:spPr>
          <a:xfrm>
            <a:off x="9537285" y="1941826"/>
            <a:ext cx="1816202" cy="101566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No screen scraping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No application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No security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Efficient; low chatter</a:t>
            </a:r>
          </a:p>
        </p:txBody>
      </p:sp>
      <p:sp>
        <p:nvSpPr>
          <p:cNvPr id="275" name="Oval 274"/>
          <p:cNvSpPr>
            <a:spLocks noChangeAspect="1"/>
          </p:cNvSpPr>
          <p:nvPr/>
        </p:nvSpPr>
        <p:spPr bwMode="gray">
          <a:xfrm>
            <a:off x="8082310" y="3391564"/>
            <a:ext cx="902029" cy="902029"/>
          </a:xfrm>
          <a:prstGeom prst="ellipse">
            <a:avLst/>
          </a:prstGeom>
          <a:gradFill flip="none" rotWithShape="1">
            <a:gsLst>
              <a:gs pos="0">
                <a:srgbClr val="CC092F">
                  <a:shade val="30000"/>
                  <a:satMod val="115000"/>
                </a:srgbClr>
              </a:gs>
              <a:gs pos="50000">
                <a:srgbClr val="CC092F">
                  <a:shade val="67500"/>
                  <a:satMod val="115000"/>
                </a:srgbClr>
              </a:gs>
              <a:gs pos="100000">
                <a:srgbClr val="CC092F">
                  <a:shade val="100000"/>
                  <a:satMod val="115000"/>
                </a:srgbClr>
              </a:gs>
            </a:gsLst>
            <a:path path="circle">
              <a:fillToRect l="50000" t="50000" r="50000" b="50000"/>
            </a:path>
            <a:tileRect/>
          </a:gradFill>
          <a:ln w="76200" cap="flat" cmpd="sng" algn="ctr">
            <a:noFill/>
            <a:prstDash val="solid"/>
          </a:ln>
          <a:effectLst/>
          <a:scene3d>
            <a:camera prst="orthographicFront">
              <a:rot lat="0" lon="0" rev="0"/>
            </a:camera>
            <a:lightRig rig="balanced" dir="t">
              <a:rot lat="0" lon="0" rev="8700000"/>
            </a:lightRig>
          </a:scene3d>
          <a:sp3d/>
        </p:spPr>
        <p:txBody>
          <a:bodyPr rtlCol="0" anchor="ct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Arial"/>
              <a:ea typeface="+mn-ea"/>
              <a:cs typeface="+mn-cs"/>
            </a:endParaRPr>
          </a:p>
        </p:txBody>
      </p:sp>
      <p:sp>
        <p:nvSpPr>
          <p:cNvPr id="276" name="TextBox 275"/>
          <p:cNvSpPr txBox="1"/>
          <p:nvPr/>
        </p:nvSpPr>
        <p:spPr>
          <a:xfrm>
            <a:off x="8153472" y="3570863"/>
            <a:ext cx="7841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panose="020B0604020202020204"/>
                <a:ea typeface="+mn-ea"/>
                <a:cs typeface="+mn-cs"/>
              </a:rPr>
              <a:t>{.js}</a:t>
            </a:r>
          </a:p>
        </p:txBody>
      </p:sp>
      <p:pic>
        <p:nvPicPr>
          <p:cNvPr id="142" name="Picture 1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9836" y="6422680"/>
            <a:ext cx="274320" cy="274260"/>
          </a:xfrm>
          <a:prstGeom prst="rect">
            <a:avLst/>
          </a:prstGeom>
        </p:spPr>
      </p:pic>
      <p:sp>
        <p:nvSpPr>
          <p:cNvPr id="3" name="TextBox 2"/>
          <p:cNvSpPr txBox="1"/>
          <p:nvPr/>
        </p:nvSpPr>
        <p:spPr>
          <a:xfrm>
            <a:off x="5903136" y="6414597"/>
            <a:ext cx="23038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11820"/>
                </a:solidFill>
                <a:effectLst/>
                <a:uLnTx/>
                <a:uFillTx/>
                <a:latin typeface="Arial" panose="020B0604020202020204"/>
                <a:ea typeface="+mn-ea"/>
                <a:cs typeface="+mn-cs"/>
              </a:rPr>
              <a:t>Code4z extension planned</a:t>
            </a:r>
          </a:p>
        </p:txBody>
      </p:sp>
      <p:sp>
        <p:nvSpPr>
          <p:cNvPr id="144" name="Subtitle 1"/>
          <p:cNvSpPr txBox="1">
            <a:spLocks/>
          </p:cNvSpPr>
          <p:nvPr/>
        </p:nvSpPr>
        <p:spPr>
          <a:xfrm>
            <a:off x="4151095" y="5014363"/>
            <a:ext cx="4693757" cy="368522"/>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1000"/>
              </a:spcBef>
              <a:spcAft>
                <a:spcPts val="0"/>
              </a:spcAft>
              <a:buClr>
                <a:schemeClr val="tx1"/>
              </a:buClr>
              <a:buFontTx/>
              <a:buNone/>
              <a:tabLst/>
              <a:defRPr sz="2000" b="1" kern="1200">
                <a:solidFill>
                  <a:schemeClr val="bg2"/>
                </a:solidFill>
                <a:latin typeface="+mn-lt"/>
                <a:ea typeface="+mn-ea"/>
                <a:cs typeface="Arial" panose="020B0604020202020204" pitchFamily="34" charset="0"/>
              </a:defRPr>
            </a:lvl1pPr>
            <a:lvl2pPr marL="457200" marR="0" indent="0" algn="ctr" defTabSz="914400" rtl="0" eaLnBrk="1" fontAlgn="auto" latinLnBrk="0" hangingPunct="1">
              <a:lnSpc>
                <a:spcPct val="100000"/>
              </a:lnSpc>
              <a:spcBef>
                <a:spcPts val="1000"/>
              </a:spcBef>
              <a:spcAft>
                <a:spcPts val="0"/>
              </a:spcAft>
              <a:buClr>
                <a:schemeClr val="tx1"/>
              </a:buClr>
              <a:buSzPct val="100000"/>
              <a:buFont typeface="Arial" panose="020B0604020202020204" pitchFamily="34" charset="0"/>
              <a:buNone/>
              <a:tabLst/>
              <a:defRPr sz="2000" kern="1200">
                <a:solidFill>
                  <a:schemeClr val="tx2"/>
                </a:solidFill>
                <a:latin typeface="+mn-lt"/>
                <a:ea typeface="+mn-ea"/>
                <a:cs typeface="Arial" panose="020B0604020202020204" pitchFamily="34" charset="0"/>
              </a:defRPr>
            </a:lvl2pPr>
            <a:lvl3pPr marL="914400" marR="0" indent="0" algn="ctr" defTabSz="914400" rtl="0" eaLnBrk="1" fontAlgn="auto" latinLnBrk="0" hangingPunct="1">
              <a:lnSpc>
                <a:spcPct val="100000"/>
              </a:lnSpc>
              <a:spcBef>
                <a:spcPts val="300"/>
              </a:spcBef>
              <a:spcAft>
                <a:spcPts val="0"/>
              </a:spcAft>
              <a:buClr>
                <a:schemeClr val="tx1"/>
              </a:buClr>
              <a:buSzPct val="100000"/>
              <a:buFont typeface="System Font Regular"/>
              <a:buNone/>
              <a:tabLst/>
              <a:defRPr sz="1800" kern="1200">
                <a:solidFill>
                  <a:schemeClr val="tx2"/>
                </a:solidFill>
                <a:latin typeface="+mn-lt"/>
                <a:ea typeface="+mn-ea"/>
                <a:cs typeface="Arial" panose="020B0604020202020204" pitchFamily="34" charset="0"/>
              </a:defRPr>
            </a:lvl3pPr>
            <a:lvl4pPr marL="1371600" indent="0" algn="ctr" defTabSz="914400" rtl="0" eaLnBrk="1" latinLnBrk="0" hangingPunct="1">
              <a:lnSpc>
                <a:spcPct val="100000"/>
              </a:lnSpc>
              <a:spcBef>
                <a:spcPts val="300"/>
              </a:spcBef>
              <a:spcAft>
                <a:spcPts val="0"/>
              </a:spcAft>
              <a:buClr>
                <a:schemeClr val="tx1"/>
              </a:buClr>
              <a:buSzPct val="80000"/>
              <a:buFont typeface="Courier New" panose="02070309020205020404" pitchFamily="49" charset="0"/>
              <a:buNone/>
              <a:tabLst/>
              <a:defRPr sz="1600" kern="1200">
                <a:solidFill>
                  <a:schemeClr val="tx2"/>
                </a:solidFill>
                <a:latin typeface="Arial" panose="020B0604020202020204" pitchFamily="34" charset="0"/>
                <a:ea typeface="+mn-ea"/>
                <a:cs typeface="Arial" panose="020B0604020202020204" pitchFamily="34" charset="0"/>
              </a:defRPr>
            </a:lvl4pPr>
            <a:lvl5pPr marL="1828800" marR="0" indent="0" algn="ctr" defTabSz="914400" rtl="0" eaLnBrk="1" fontAlgn="auto" latinLnBrk="0" hangingPunct="1">
              <a:lnSpc>
                <a:spcPct val="100000"/>
              </a:lnSpc>
              <a:spcBef>
                <a:spcPts val="300"/>
              </a:spcBef>
              <a:spcAft>
                <a:spcPts val="0"/>
              </a:spcAft>
              <a:buClr>
                <a:schemeClr val="tx1"/>
              </a:buClr>
              <a:buSzPct val="80000"/>
              <a:buFont typeface="Arial" panose="020B0604020202020204" pitchFamily="34" charset="0"/>
              <a:buNone/>
              <a:tabLst/>
              <a:defRPr sz="1600" kern="1200">
                <a:solidFill>
                  <a:schemeClr val="tx2"/>
                </a:solidFill>
                <a:latin typeface="+mn-lt"/>
                <a:ea typeface="+mn-ea"/>
                <a:cs typeface="Arial" panose="020B0604020202020204" pitchFamily="34" charset="0"/>
              </a:defRPr>
            </a:lvl5pPr>
            <a:lvl6pPr marL="2286000" marR="0" indent="0" algn="ctr" defTabSz="914400" rtl="0" eaLnBrk="1" fontAlgn="auto" latinLnBrk="0" hangingPunct="1">
              <a:lnSpc>
                <a:spcPct val="100000"/>
              </a:lnSpc>
              <a:spcBef>
                <a:spcPts val="0"/>
              </a:spcBef>
              <a:spcAft>
                <a:spcPts val="600"/>
              </a:spcAft>
              <a:buClr>
                <a:schemeClr val="tx2"/>
              </a:buClr>
              <a:buSzTx/>
              <a:buFontTx/>
              <a:buNone/>
              <a:tabLst/>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53565A"/>
              </a:buClr>
              <a:buSzTx/>
              <a:buFontTx/>
              <a:buNone/>
              <a:tabLst/>
              <a:defRPr/>
            </a:pPr>
            <a:r>
              <a:rPr kumimoji="0" lang="en-US" sz="2000" b="1" i="0" u="none" strike="noStrike" kern="1200" cap="none" spc="0" normalizeH="0" baseline="0" noProof="0" dirty="0">
                <a:ln>
                  <a:noFill/>
                </a:ln>
                <a:solidFill>
                  <a:srgbClr val="0098C7"/>
                </a:solidFill>
                <a:effectLst/>
                <a:uLnTx/>
                <a:uFillTx/>
                <a:latin typeface="Arial" panose="020B0604020202020204"/>
                <a:ea typeface="+mn-ea"/>
                <a:cs typeface="Arial" panose="020B0604020202020204" pitchFamily="34" charset="0"/>
              </a:rPr>
              <a:t>Reduce inefficiencies in CICS application integrations by up to 95%</a:t>
            </a:r>
          </a:p>
        </p:txBody>
      </p:sp>
      <p:sp>
        <p:nvSpPr>
          <p:cNvPr id="5" name="Left-Right Arrow 4"/>
          <p:cNvSpPr/>
          <p:nvPr/>
        </p:nvSpPr>
        <p:spPr>
          <a:xfrm>
            <a:off x="5403758" y="3573722"/>
            <a:ext cx="2440303" cy="5650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8" name="TextBox 257"/>
          <p:cNvSpPr txBox="1"/>
          <p:nvPr/>
        </p:nvSpPr>
        <p:spPr>
          <a:xfrm>
            <a:off x="5743966" y="3714705"/>
            <a:ext cx="1987331" cy="2845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RESTful APIs</a:t>
            </a:r>
          </a:p>
        </p:txBody>
      </p:sp>
      <p:sp>
        <p:nvSpPr>
          <p:cNvPr id="143" name="Rounded Rectangular Callout 268">
            <a:extLst>
              <a:ext uri="{FF2B5EF4-FFF2-40B4-BE49-F238E27FC236}">
                <a16:creationId xmlns:a16="http://schemas.microsoft.com/office/drawing/2014/main" id="{5DA67C12-B9A5-4F51-9462-2CB91E683298}"/>
              </a:ext>
            </a:extLst>
          </p:cNvPr>
          <p:cNvSpPr/>
          <p:nvPr/>
        </p:nvSpPr>
        <p:spPr>
          <a:xfrm>
            <a:off x="9847813" y="4293593"/>
            <a:ext cx="2007069" cy="1318319"/>
          </a:xfrm>
          <a:prstGeom prst="wedgeRoundRectCallout">
            <a:avLst>
              <a:gd name="adj1" fmla="val -68014"/>
              <a:gd name="adj2" fmla="val -46595"/>
              <a:gd name="adj3" fmla="val 166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All CICS artifacts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Programs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Data</a:t>
            </a:r>
          </a:p>
        </p:txBody>
      </p:sp>
    </p:spTree>
    <p:extLst>
      <p:ext uri="{BB962C8B-B14F-4D97-AF65-F5344CB8AC3E}">
        <p14:creationId xmlns:p14="http://schemas.microsoft.com/office/powerpoint/2010/main" val="385087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07BF33B7-8AFC-4373-66E1-2CBD466B343F}"/>
            </a:ext>
          </a:extLst>
        </p:cNvPr>
        <p:cNvGrpSpPr/>
        <p:nvPr/>
      </p:nvGrpSpPr>
      <p:grpSpPr>
        <a:xfrm>
          <a:off x="0" y="0"/>
          <a:ext cx="0" cy="0"/>
          <a:chOff x="0" y="0"/>
          <a:chExt cx="0" cy="0"/>
        </a:xfrm>
      </p:grpSpPr>
      <p:sp>
        <p:nvSpPr>
          <p:cNvPr id="415" name="Google Shape;415;p9">
            <a:extLst>
              <a:ext uri="{FF2B5EF4-FFF2-40B4-BE49-F238E27FC236}">
                <a16:creationId xmlns:a16="http://schemas.microsoft.com/office/drawing/2014/main" id="{D7F44FF0-BD5E-01DC-2106-2D87FD09E645}"/>
              </a:ext>
            </a:extLst>
          </p:cNvPr>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r>
              <a:rPr lang="es-ES" dirty="0" err="1"/>
              <a:t>VSCode</a:t>
            </a:r>
            <a:r>
              <a:rPr lang="es-ES" dirty="0"/>
              <a:t> </a:t>
            </a:r>
            <a:r>
              <a:rPr lang="es-ES" dirty="0" err="1"/>
              <a:t>Setup</a:t>
            </a:r>
            <a:endParaRPr dirty="0"/>
          </a:p>
        </p:txBody>
      </p:sp>
      <p:pic>
        <p:nvPicPr>
          <p:cNvPr id="416" name="Google Shape;416;p9" descr="Background pattern&#10;&#10;Description automatically generated">
            <a:extLst>
              <a:ext uri="{FF2B5EF4-FFF2-40B4-BE49-F238E27FC236}">
                <a16:creationId xmlns:a16="http://schemas.microsoft.com/office/drawing/2014/main" id="{EB6D6BCD-F6B1-7F13-CA50-B31A9784FE71}"/>
              </a:ext>
            </a:extLst>
          </p:cNvPr>
          <p:cNvPicPr preferRelativeResize="0">
            <a:picLocks noGrp="1"/>
          </p:cNvPicPr>
          <p:nvPr>
            <p:ph type="pic" idx="2"/>
          </p:nvPr>
        </p:nvPicPr>
        <p:blipFill rotWithShape="1">
          <a:blip r:embed="rId3">
            <a:alphaModFix/>
          </a:blip>
          <a:srcRect t="63" b="63"/>
          <a:stretch/>
        </p:blipFill>
        <p:spPr>
          <a:xfrm>
            <a:off x="6882937" y="113316"/>
            <a:ext cx="5277789" cy="5117011"/>
          </a:xfrm>
          <a:prstGeom prst="rect">
            <a:avLst/>
          </a:prstGeom>
          <a:solidFill>
            <a:schemeClr val="dk1"/>
          </a:solidFill>
          <a:ln>
            <a:noFill/>
          </a:ln>
        </p:spPr>
      </p:pic>
      <p:graphicFrame>
        <p:nvGraphicFramePr>
          <p:cNvPr id="417" name="Google Shape;417;p9">
            <a:extLst>
              <a:ext uri="{FF2B5EF4-FFF2-40B4-BE49-F238E27FC236}">
                <a16:creationId xmlns:a16="http://schemas.microsoft.com/office/drawing/2014/main" id="{E18E1BDF-D63A-66F8-51D9-9DD01C47D524}"/>
              </a:ext>
            </a:extLst>
          </p:cNvPr>
          <p:cNvGraphicFramePr/>
          <p:nvPr>
            <p:extLst>
              <p:ext uri="{D42A27DB-BD31-4B8C-83A1-F6EECF244321}">
                <p14:modId xmlns:p14="http://schemas.microsoft.com/office/powerpoint/2010/main" val="3863551835"/>
              </p:ext>
            </p:extLst>
          </p:nvPr>
        </p:nvGraphicFramePr>
        <p:xfrm>
          <a:off x="838200" y="2469630"/>
          <a:ext cx="6072275" cy="14578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8" marR="0" lvl="0" indent="0" algn="l" rtl="0">
                        <a:spcBef>
                          <a:spcPts val="0"/>
                        </a:spcBef>
                        <a:spcAft>
                          <a:spcPts val="0"/>
                        </a:spcAft>
                        <a:buNone/>
                      </a:pPr>
                      <a:r>
                        <a:rPr lang="en-US" sz="4400" b="1" dirty="0">
                          <a:solidFill>
                            <a:schemeClr val="lt1"/>
                          </a:solidFill>
                        </a:rPr>
                        <a:t>HB.js</a:t>
                      </a:r>
                      <a:endParaRPr dirty="0"/>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59657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3_White Background">
  <a:themeElements>
    <a:clrScheme name="Broadcom Mainframe">
      <a:dk1>
        <a:srgbClr val="53565A"/>
      </a:dk1>
      <a:lt1>
        <a:srgbClr val="FFFFFF"/>
      </a:lt1>
      <a:dk2>
        <a:srgbClr val="111820"/>
      </a:dk2>
      <a:lt2>
        <a:srgbClr val="0098C7"/>
      </a:lt2>
      <a:accent1>
        <a:srgbClr val="CC092F"/>
      </a:accent1>
      <a:accent2>
        <a:srgbClr val="E68C28"/>
      </a:accent2>
      <a:accent3>
        <a:srgbClr val="007B8B"/>
      </a:accent3>
      <a:accent4>
        <a:srgbClr val="6C4B94"/>
      </a:accent4>
      <a:accent5>
        <a:srgbClr val="005B8A"/>
      </a:accent5>
      <a:accent6>
        <a:srgbClr val="F3BA16"/>
      </a:accent6>
      <a:hlink>
        <a:srgbClr val="0098C7"/>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TotalTime>
  <Words>1216</Words>
  <Application>Microsoft Office PowerPoint</Application>
  <PresentationFormat>Widescreen</PresentationFormat>
  <Paragraphs>113</Paragraphs>
  <Slides>19</Slides>
  <Notes>19</Notes>
  <HiddenSlides>0</HiddenSlides>
  <MMClips>6</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3_White Background</vt:lpstr>
      <vt:lpstr>PowerPoint Presentation</vt:lpstr>
      <vt:lpstr>Disclaimer</vt:lpstr>
      <vt:lpstr>The Open Mainframe Advantage</vt:lpstr>
      <vt:lpstr>ECLIPSE IDE</vt:lpstr>
      <vt:lpstr>PowerPoint Presentation</vt:lpstr>
      <vt:lpstr>PowerPoint Presentation</vt:lpstr>
      <vt:lpstr>Remediation through Intelligent API Orchestration </vt:lpstr>
      <vt:lpstr>HostBridge JavaScript Engine (HB.js)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Ginny Redgate</dc:creator>
  <cp:lastModifiedBy>Diego Rodriguez Bravo</cp:lastModifiedBy>
  <cp:revision>8</cp:revision>
  <dcterms:created xsi:type="dcterms:W3CDTF">2021-01-12T18:27:50Z</dcterms:created>
  <dcterms:modified xsi:type="dcterms:W3CDTF">2025-03-04T19:20:30Z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0x01010024B6F176F28AFA4F8B70D4E438318186</vt:lpwstr>
  </property>
</Properties>
</file>